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5"/>
  </p:notesMasterIdLst>
  <p:handoutMasterIdLst>
    <p:handoutMasterId r:id="rId46"/>
  </p:handoutMasterIdLst>
  <p:sldIdLst>
    <p:sldId id="324" r:id="rId2"/>
    <p:sldId id="380" r:id="rId3"/>
    <p:sldId id="340" r:id="rId4"/>
    <p:sldId id="440" r:id="rId5"/>
    <p:sldId id="400" r:id="rId6"/>
    <p:sldId id="420" r:id="rId7"/>
    <p:sldId id="402" r:id="rId8"/>
    <p:sldId id="403" r:id="rId9"/>
    <p:sldId id="404" r:id="rId10"/>
    <p:sldId id="405" r:id="rId11"/>
    <p:sldId id="406" r:id="rId12"/>
    <p:sldId id="407" r:id="rId13"/>
    <p:sldId id="421" r:id="rId14"/>
    <p:sldId id="341" r:id="rId15"/>
    <p:sldId id="365" r:id="rId16"/>
    <p:sldId id="378" r:id="rId17"/>
    <p:sldId id="343" r:id="rId18"/>
    <p:sldId id="344" r:id="rId19"/>
    <p:sldId id="411" r:id="rId20"/>
    <p:sldId id="422" r:id="rId21"/>
    <p:sldId id="428" r:id="rId22"/>
    <p:sldId id="429" r:id="rId23"/>
    <p:sldId id="430" r:id="rId24"/>
    <p:sldId id="431" r:id="rId25"/>
    <p:sldId id="432" r:id="rId26"/>
    <p:sldId id="433" r:id="rId27"/>
    <p:sldId id="434" r:id="rId28"/>
    <p:sldId id="435" r:id="rId29"/>
    <p:sldId id="413" r:id="rId30"/>
    <p:sldId id="423" r:id="rId31"/>
    <p:sldId id="414" r:id="rId32"/>
    <p:sldId id="415" r:id="rId33"/>
    <p:sldId id="416" r:id="rId34"/>
    <p:sldId id="424" r:id="rId35"/>
    <p:sldId id="417" r:id="rId36"/>
    <p:sldId id="418" r:id="rId37"/>
    <p:sldId id="419" r:id="rId38"/>
    <p:sldId id="425" r:id="rId39"/>
    <p:sldId id="347" r:id="rId40"/>
    <p:sldId id="348" r:id="rId41"/>
    <p:sldId id="437" r:id="rId42"/>
    <p:sldId id="436" r:id="rId43"/>
    <p:sldId id="427" r:id="rId44"/>
  </p:sldIdLst>
  <p:sldSz cx="9144000" cy="6858000" type="screen4x3"/>
  <p:notesSz cx="6858000" cy="9144000"/>
  <p:defaultTextStyle>
    <a:defPPr>
      <a:defRPr lang="en-GB"/>
    </a:defPPr>
    <a:lvl1pPr algn="l" rtl="0" fontAlgn="base">
      <a:spcBef>
        <a:spcPct val="0"/>
      </a:spcBef>
      <a:spcAft>
        <a:spcPct val="0"/>
      </a:spcAft>
      <a:defRPr kern="1200">
        <a:solidFill>
          <a:schemeClr val="tx1"/>
        </a:solidFill>
        <a:latin typeface="Times New Roman" pitchFamily="18" charset="0"/>
        <a:ea typeface="+mn-ea"/>
        <a:cs typeface="+mn-cs"/>
      </a:defRPr>
    </a:lvl1pPr>
    <a:lvl2pPr marL="457200" algn="l" rtl="0" fontAlgn="base">
      <a:spcBef>
        <a:spcPct val="0"/>
      </a:spcBef>
      <a:spcAft>
        <a:spcPct val="0"/>
      </a:spcAft>
      <a:defRPr kern="1200">
        <a:solidFill>
          <a:schemeClr val="tx1"/>
        </a:solidFill>
        <a:latin typeface="Times New Roman" pitchFamily="18" charset="0"/>
        <a:ea typeface="+mn-ea"/>
        <a:cs typeface="+mn-cs"/>
      </a:defRPr>
    </a:lvl2pPr>
    <a:lvl3pPr marL="914400" algn="l" rtl="0" fontAlgn="base">
      <a:spcBef>
        <a:spcPct val="0"/>
      </a:spcBef>
      <a:spcAft>
        <a:spcPct val="0"/>
      </a:spcAft>
      <a:defRPr kern="1200">
        <a:solidFill>
          <a:schemeClr val="tx1"/>
        </a:solidFill>
        <a:latin typeface="Times New Roman" pitchFamily="18" charset="0"/>
        <a:ea typeface="+mn-ea"/>
        <a:cs typeface="+mn-cs"/>
      </a:defRPr>
    </a:lvl3pPr>
    <a:lvl4pPr marL="1371600" algn="l" rtl="0" fontAlgn="base">
      <a:spcBef>
        <a:spcPct val="0"/>
      </a:spcBef>
      <a:spcAft>
        <a:spcPct val="0"/>
      </a:spcAft>
      <a:defRPr kern="1200">
        <a:solidFill>
          <a:schemeClr val="tx1"/>
        </a:solidFill>
        <a:latin typeface="Times New Roman" pitchFamily="18" charset="0"/>
        <a:ea typeface="+mn-ea"/>
        <a:cs typeface="+mn-cs"/>
      </a:defRPr>
    </a:lvl4pPr>
    <a:lvl5pPr marL="1828800" algn="l" rtl="0" fontAlgn="base">
      <a:spcBef>
        <a:spcPct val="0"/>
      </a:spcBef>
      <a:spcAft>
        <a:spcPct val="0"/>
      </a:spcAft>
      <a:defRPr kern="1200">
        <a:solidFill>
          <a:schemeClr val="tx1"/>
        </a:solidFill>
        <a:latin typeface="Times New Roman" pitchFamily="18" charset="0"/>
        <a:ea typeface="+mn-ea"/>
        <a:cs typeface="+mn-cs"/>
      </a:defRPr>
    </a:lvl5pPr>
    <a:lvl6pPr marL="2286000" algn="l" defTabSz="914400" rtl="0" eaLnBrk="1" latinLnBrk="0" hangingPunct="1">
      <a:defRPr kern="1200">
        <a:solidFill>
          <a:schemeClr val="tx1"/>
        </a:solidFill>
        <a:latin typeface="Times New Roman" pitchFamily="18" charset="0"/>
        <a:ea typeface="+mn-ea"/>
        <a:cs typeface="+mn-cs"/>
      </a:defRPr>
    </a:lvl6pPr>
    <a:lvl7pPr marL="2743200" algn="l" defTabSz="914400" rtl="0" eaLnBrk="1" latinLnBrk="0" hangingPunct="1">
      <a:defRPr kern="1200">
        <a:solidFill>
          <a:schemeClr val="tx1"/>
        </a:solidFill>
        <a:latin typeface="Times New Roman" pitchFamily="18" charset="0"/>
        <a:ea typeface="+mn-ea"/>
        <a:cs typeface="+mn-cs"/>
      </a:defRPr>
    </a:lvl7pPr>
    <a:lvl8pPr marL="3200400" algn="l" defTabSz="914400" rtl="0" eaLnBrk="1" latinLnBrk="0" hangingPunct="1">
      <a:defRPr kern="1200">
        <a:solidFill>
          <a:schemeClr val="tx1"/>
        </a:solidFill>
        <a:latin typeface="Times New Roman" pitchFamily="18" charset="0"/>
        <a:ea typeface="+mn-ea"/>
        <a:cs typeface="+mn-cs"/>
      </a:defRPr>
    </a:lvl8pPr>
    <a:lvl9pPr marL="3657600" algn="l" defTabSz="914400" rtl="0" eaLnBrk="1" latinLnBrk="0" hangingPunct="1">
      <a:defRPr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3296"/>
    <a:srgbClr val="FF7C00"/>
    <a:srgbClr val="CCFFCC"/>
    <a:srgbClr val="2A53CA"/>
    <a:srgbClr val="CC3300"/>
    <a:srgbClr val="DDDDDD"/>
    <a:srgbClr val="003300"/>
    <a:srgbClr val="FFFFFF"/>
    <a:srgbClr val="51C1C1"/>
    <a:srgbClr val="339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23" autoAdjust="0"/>
    <p:restoredTop sz="95726" autoAdjust="0"/>
  </p:normalViewPr>
  <p:slideViewPr>
    <p:cSldViewPr>
      <p:cViewPr varScale="1">
        <p:scale>
          <a:sx n="115" d="100"/>
          <a:sy n="115" d="100"/>
        </p:scale>
        <p:origin x="738" y="10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57" d="100"/>
          <a:sy n="57" d="100"/>
        </p:scale>
        <p:origin x="-138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673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pitchFamily="34" charset="0"/>
              </a:defRPr>
            </a:lvl1pPr>
          </a:lstStyle>
          <a:p>
            <a:pPr>
              <a:defRPr/>
            </a:pPr>
            <a:endParaRPr lang="en-GB" altLang="zh-CN"/>
          </a:p>
        </p:txBody>
      </p:sp>
      <p:sp>
        <p:nvSpPr>
          <p:cNvPr id="116739"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pitchFamily="34" charset="0"/>
              </a:defRPr>
            </a:lvl1pPr>
          </a:lstStyle>
          <a:p>
            <a:pPr>
              <a:defRPr/>
            </a:pPr>
            <a:endParaRPr lang="en-GB" altLang="zh-CN"/>
          </a:p>
        </p:txBody>
      </p:sp>
      <p:sp>
        <p:nvSpPr>
          <p:cNvPr id="116740"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pitchFamily="34" charset="0"/>
              </a:defRPr>
            </a:lvl1pPr>
          </a:lstStyle>
          <a:p>
            <a:pPr>
              <a:defRPr/>
            </a:pPr>
            <a:endParaRPr lang="en-GB" altLang="zh-CN"/>
          </a:p>
        </p:txBody>
      </p:sp>
      <p:sp>
        <p:nvSpPr>
          <p:cNvPr id="116741"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smtClean="0">
                <a:latin typeface="Arial" pitchFamily="34" charset="0"/>
              </a:defRPr>
            </a:lvl1pPr>
          </a:lstStyle>
          <a:p>
            <a:pPr>
              <a:defRPr/>
            </a:pPr>
            <a:fld id="{D0AD0CD0-4F12-4F8D-9CE1-8E0B50CA6B9A}" type="slidenum">
              <a:rPr lang="en-GB" altLang="zh-CN"/>
              <a:pPr>
                <a:defRPr/>
              </a:pPr>
              <a:t>‹#›</a:t>
            </a:fld>
            <a:endParaRPr lang="en-GB" altLang="zh-CN"/>
          </a:p>
        </p:txBody>
      </p:sp>
    </p:spTree>
    <p:extLst>
      <p:ext uri="{BB962C8B-B14F-4D97-AF65-F5344CB8AC3E}">
        <p14:creationId xmlns:p14="http://schemas.microsoft.com/office/powerpoint/2010/main" val="3966133685"/>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6.png>
</file>

<file path=ppt/media/image17.png>
</file>

<file path=ppt/media/image170.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70.png>
</file>

<file path=ppt/media/image28.png>
</file>

<file path=ppt/media/image29.png>
</file>

<file path=ppt/media/image3.png>
</file>

<file path=ppt/media/image30.png>
</file>

<file path=ppt/media/image300.png>
</file>

<file path=ppt/media/image31.png>
</file>

<file path=ppt/media/image32.png>
</file>

<file path=ppt/media/image33.png>
</file>

<file path=ppt/media/image34.png>
</file>

<file path=ppt/media/image38.png>
</file>

<file path=ppt/media/image4.png>
</file>

<file path=ppt/media/image5.png>
</file>

<file path=ppt/media/image6.png>
</file>

<file path=ppt/media/image65.png>
</file>

<file path=ppt/media/image67.png>
</file>

<file path=ppt/media/image68.png>
</file>

<file path=ppt/media/image7.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74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pitchFamily="34" charset="0"/>
              </a:defRPr>
            </a:lvl1pPr>
          </a:lstStyle>
          <a:p>
            <a:pPr>
              <a:defRPr/>
            </a:pPr>
            <a:endParaRPr lang="en-GB" altLang="zh-CN"/>
          </a:p>
        </p:txBody>
      </p:sp>
      <p:sp>
        <p:nvSpPr>
          <p:cNvPr id="31747"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pitchFamily="34" charset="0"/>
              </a:defRPr>
            </a:lvl1pPr>
          </a:lstStyle>
          <a:p>
            <a:pPr>
              <a:defRPr/>
            </a:pPr>
            <a:endParaRPr lang="en-GB" altLang="zh-CN"/>
          </a:p>
        </p:txBody>
      </p:sp>
      <p:sp>
        <p:nvSpPr>
          <p:cNvPr id="1843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1749"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altLang="zh-CN" noProof="0"/>
              <a:t>Click to edit Master text styles</a:t>
            </a:r>
          </a:p>
          <a:p>
            <a:pPr lvl="1"/>
            <a:r>
              <a:rPr lang="en-GB" altLang="zh-CN" noProof="0"/>
              <a:t>Second level</a:t>
            </a:r>
          </a:p>
          <a:p>
            <a:pPr lvl="2"/>
            <a:r>
              <a:rPr lang="en-GB" altLang="zh-CN" noProof="0"/>
              <a:t>Third level</a:t>
            </a:r>
          </a:p>
          <a:p>
            <a:pPr lvl="3"/>
            <a:r>
              <a:rPr lang="en-GB" altLang="zh-CN" noProof="0"/>
              <a:t>Fourth level</a:t>
            </a:r>
          </a:p>
          <a:p>
            <a:pPr lvl="4"/>
            <a:r>
              <a:rPr lang="en-GB" altLang="zh-CN" noProof="0"/>
              <a:t>Fifth level</a:t>
            </a:r>
          </a:p>
        </p:txBody>
      </p:sp>
      <p:sp>
        <p:nvSpPr>
          <p:cNvPr id="31750"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pitchFamily="34" charset="0"/>
              </a:defRPr>
            </a:lvl1pPr>
          </a:lstStyle>
          <a:p>
            <a:pPr>
              <a:defRPr/>
            </a:pPr>
            <a:endParaRPr lang="en-GB" altLang="zh-CN"/>
          </a:p>
        </p:txBody>
      </p:sp>
      <p:sp>
        <p:nvSpPr>
          <p:cNvPr id="31751"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smtClean="0">
                <a:latin typeface="Arial" pitchFamily="34" charset="0"/>
              </a:defRPr>
            </a:lvl1pPr>
          </a:lstStyle>
          <a:p>
            <a:pPr>
              <a:defRPr/>
            </a:pPr>
            <a:fld id="{E5AA0617-7C02-4093-954E-F1EB4549C4AA}" type="slidenum">
              <a:rPr lang="en-GB" altLang="zh-CN"/>
              <a:pPr>
                <a:defRPr/>
              </a:pPr>
              <a:t>‹#›</a:t>
            </a:fld>
            <a:endParaRPr lang="en-GB" altLang="zh-CN"/>
          </a:p>
        </p:txBody>
      </p:sp>
    </p:spTree>
    <p:extLst>
      <p:ext uri="{BB962C8B-B14F-4D97-AF65-F5344CB8AC3E}">
        <p14:creationId xmlns:p14="http://schemas.microsoft.com/office/powerpoint/2010/main" val="1283081514"/>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4659" indent="-286407">
              <a:defRPr sz="2400">
                <a:solidFill>
                  <a:schemeClr val="tx1"/>
                </a:solidFill>
                <a:latin typeface="Arial" charset="0"/>
                <a:ea typeface="ＭＳ Ｐゴシック" charset="0"/>
              </a:defRPr>
            </a:lvl2pPr>
            <a:lvl3pPr marL="1145629" indent="-229126">
              <a:defRPr sz="2400">
                <a:solidFill>
                  <a:schemeClr val="tx1"/>
                </a:solidFill>
                <a:latin typeface="Arial" charset="0"/>
                <a:ea typeface="ＭＳ Ｐゴシック" charset="0"/>
              </a:defRPr>
            </a:lvl3pPr>
            <a:lvl4pPr marL="1603880" indent="-229126">
              <a:defRPr sz="2400">
                <a:solidFill>
                  <a:schemeClr val="tx1"/>
                </a:solidFill>
                <a:latin typeface="Arial" charset="0"/>
                <a:ea typeface="ＭＳ Ｐゴシック" charset="0"/>
              </a:defRPr>
            </a:lvl4pPr>
            <a:lvl5pPr marL="2062132" indent="-229126">
              <a:defRPr sz="2400">
                <a:solidFill>
                  <a:schemeClr val="tx1"/>
                </a:solidFill>
                <a:latin typeface="Arial" charset="0"/>
                <a:ea typeface="ＭＳ Ｐゴシック" charset="0"/>
              </a:defRPr>
            </a:lvl5pPr>
            <a:lvl6pPr marL="2520384" indent="-229126" eaLnBrk="0" fontAlgn="base" hangingPunct="0">
              <a:spcBef>
                <a:spcPct val="0"/>
              </a:spcBef>
              <a:spcAft>
                <a:spcPct val="0"/>
              </a:spcAft>
              <a:defRPr sz="2400">
                <a:solidFill>
                  <a:schemeClr val="tx1"/>
                </a:solidFill>
                <a:latin typeface="Arial" charset="0"/>
                <a:ea typeface="ＭＳ Ｐゴシック" charset="0"/>
              </a:defRPr>
            </a:lvl6pPr>
            <a:lvl7pPr marL="2978635" indent="-229126" eaLnBrk="0" fontAlgn="base" hangingPunct="0">
              <a:spcBef>
                <a:spcPct val="0"/>
              </a:spcBef>
              <a:spcAft>
                <a:spcPct val="0"/>
              </a:spcAft>
              <a:defRPr sz="2400">
                <a:solidFill>
                  <a:schemeClr val="tx1"/>
                </a:solidFill>
                <a:latin typeface="Arial" charset="0"/>
                <a:ea typeface="ＭＳ Ｐゴシック" charset="0"/>
              </a:defRPr>
            </a:lvl7pPr>
            <a:lvl8pPr marL="3436887" indent="-229126" eaLnBrk="0" fontAlgn="base" hangingPunct="0">
              <a:spcBef>
                <a:spcPct val="0"/>
              </a:spcBef>
              <a:spcAft>
                <a:spcPct val="0"/>
              </a:spcAft>
              <a:defRPr sz="2400">
                <a:solidFill>
                  <a:schemeClr val="tx1"/>
                </a:solidFill>
                <a:latin typeface="Arial" charset="0"/>
                <a:ea typeface="ＭＳ Ｐゴシック" charset="0"/>
              </a:defRPr>
            </a:lvl8pPr>
            <a:lvl9pPr marL="3895138" indent="-229126"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3BDC4E7-1206-2F4A-943B-630196F7EE6D}" type="slidenum">
              <a:rPr lang="en-US" sz="1200"/>
              <a:pPr eaLnBrk="1" hangingPunct="1"/>
              <a:t>22</a:t>
            </a:fld>
            <a:endParaRPr lang="en-US" sz="1200"/>
          </a:p>
        </p:txBody>
      </p:sp>
      <p:sp>
        <p:nvSpPr>
          <p:cNvPr id="59395" name="Rectangle 2"/>
          <p:cNvSpPr>
            <a:spLocks noGrp="1" noRot="1" noChangeAspect="1" noChangeArrowheads="1" noTextEdit="1"/>
          </p:cNvSpPr>
          <p:nvPr>
            <p:ph type="sldImg"/>
          </p:nvPr>
        </p:nvSpPr>
        <p:spPr bwMode="auto">
          <a:xfrm>
            <a:off x="1216025" y="692150"/>
            <a:ext cx="4554538" cy="34163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sp>
      <p:sp>
        <p:nvSpPr>
          <p:cNvPr id="59396" name="Rectangle 3"/>
          <p:cNvSpPr>
            <a:spLocks noGrp="1" noChangeArrowheads="1"/>
          </p:cNvSpPr>
          <p:nvPr>
            <p:ph type="body" idx="1"/>
          </p:nvPr>
        </p:nvSpPr>
        <p:spPr bwMode="auto">
          <a:xfrm>
            <a:off x="931486" y="4343400"/>
            <a:ext cx="5123171" cy="41148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txBody>
          <a:bodyPr wrap="square" lIns="90770" tIns="45385" rIns="90770" bIns="45385" numCol="1" anchor="t" anchorCtr="0" compatLnSpc="1">
            <a:prstTxWarp prst="textNoShape">
              <a:avLst/>
            </a:prstTxWarp>
          </a:bodyPr>
          <a:lstStyle/>
          <a:p>
            <a:pPr eaLnBrk="1" hangingPunct="1"/>
            <a:endParaRPr lang="en-US">
              <a:latin typeface="Arial" charset="0"/>
              <a:cs typeface="ＭＳ Ｐゴシック" charset="0"/>
            </a:endParaRPr>
          </a:p>
        </p:txBody>
      </p:sp>
    </p:spTree>
    <p:extLst>
      <p:ext uri="{BB962C8B-B14F-4D97-AF65-F5344CB8AC3E}">
        <p14:creationId xmlns:p14="http://schemas.microsoft.com/office/powerpoint/2010/main" val="68317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4659" indent="-286407">
              <a:defRPr sz="2400">
                <a:solidFill>
                  <a:schemeClr val="tx1"/>
                </a:solidFill>
                <a:latin typeface="Arial" charset="0"/>
                <a:ea typeface="ＭＳ Ｐゴシック" charset="0"/>
              </a:defRPr>
            </a:lvl2pPr>
            <a:lvl3pPr marL="1145629" indent="-229126">
              <a:defRPr sz="2400">
                <a:solidFill>
                  <a:schemeClr val="tx1"/>
                </a:solidFill>
                <a:latin typeface="Arial" charset="0"/>
                <a:ea typeface="ＭＳ Ｐゴシック" charset="0"/>
              </a:defRPr>
            </a:lvl3pPr>
            <a:lvl4pPr marL="1603880" indent="-229126">
              <a:defRPr sz="2400">
                <a:solidFill>
                  <a:schemeClr val="tx1"/>
                </a:solidFill>
                <a:latin typeface="Arial" charset="0"/>
                <a:ea typeface="ＭＳ Ｐゴシック" charset="0"/>
              </a:defRPr>
            </a:lvl4pPr>
            <a:lvl5pPr marL="2062132" indent="-229126">
              <a:defRPr sz="2400">
                <a:solidFill>
                  <a:schemeClr val="tx1"/>
                </a:solidFill>
                <a:latin typeface="Arial" charset="0"/>
                <a:ea typeface="ＭＳ Ｐゴシック" charset="0"/>
              </a:defRPr>
            </a:lvl5pPr>
            <a:lvl6pPr marL="2520384" indent="-229126" eaLnBrk="0" fontAlgn="base" hangingPunct="0">
              <a:spcBef>
                <a:spcPct val="0"/>
              </a:spcBef>
              <a:spcAft>
                <a:spcPct val="0"/>
              </a:spcAft>
              <a:defRPr sz="2400">
                <a:solidFill>
                  <a:schemeClr val="tx1"/>
                </a:solidFill>
                <a:latin typeface="Arial" charset="0"/>
                <a:ea typeface="ＭＳ Ｐゴシック" charset="0"/>
              </a:defRPr>
            </a:lvl6pPr>
            <a:lvl7pPr marL="2978635" indent="-229126" eaLnBrk="0" fontAlgn="base" hangingPunct="0">
              <a:spcBef>
                <a:spcPct val="0"/>
              </a:spcBef>
              <a:spcAft>
                <a:spcPct val="0"/>
              </a:spcAft>
              <a:defRPr sz="2400">
                <a:solidFill>
                  <a:schemeClr val="tx1"/>
                </a:solidFill>
                <a:latin typeface="Arial" charset="0"/>
                <a:ea typeface="ＭＳ Ｐゴシック" charset="0"/>
              </a:defRPr>
            </a:lvl7pPr>
            <a:lvl8pPr marL="3436887" indent="-229126" eaLnBrk="0" fontAlgn="base" hangingPunct="0">
              <a:spcBef>
                <a:spcPct val="0"/>
              </a:spcBef>
              <a:spcAft>
                <a:spcPct val="0"/>
              </a:spcAft>
              <a:defRPr sz="2400">
                <a:solidFill>
                  <a:schemeClr val="tx1"/>
                </a:solidFill>
                <a:latin typeface="Arial" charset="0"/>
                <a:ea typeface="ＭＳ Ｐゴシック" charset="0"/>
              </a:defRPr>
            </a:lvl8pPr>
            <a:lvl9pPr marL="3895138" indent="-229126"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EDD16ED-3744-DD4E-B8D2-4C87DD796568}" type="slidenum">
              <a:rPr lang="en-US" sz="1200"/>
              <a:pPr eaLnBrk="1" hangingPunct="1"/>
              <a:t>23</a:t>
            </a:fld>
            <a:endParaRPr lang="en-US" sz="1200"/>
          </a:p>
        </p:txBody>
      </p:sp>
      <p:sp>
        <p:nvSpPr>
          <p:cNvPr id="62467" name="Rectangle 2"/>
          <p:cNvSpPr>
            <a:spLocks noGrp="1" noRot="1" noChangeAspect="1" noChangeArrowheads="1" noTextEdit="1"/>
          </p:cNvSpPr>
          <p:nvPr>
            <p:ph type="sldImg"/>
          </p:nvPr>
        </p:nvSpPr>
        <p:spPr bwMode="auto">
          <a:xfrm>
            <a:off x="1216025" y="692150"/>
            <a:ext cx="4554538" cy="34163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sp>
      <p:sp>
        <p:nvSpPr>
          <p:cNvPr id="62468" name="Rectangle 3"/>
          <p:cNvSpPr>
            <a:spLocks noGrp="1" noChangeArrowheads="1"/>
          </p:cNvSpPr>
          <p:nvPr>
            <p:ph type="body" idx="1"/>
          </p:nvPr>
        </p:nvSpPr>
        <p:spPr bwMode="auto">
          <a:xfrm>
            <a:off x="931486" y="4343400"/>
            <a:ext cx="5123171" cy="41148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txBody>
          <a:bodyPr wrap="square" lIns="90770" tIns="45385" rIns="90770" bIns="45385" numCol="1" anchor="t" anchorCtr="0" compatLnSpc="1">
            <a:prstTxWarp prst="textNoShape">
              <a:avLst/>
            </a:prstTxWarp>
          </a:bodyPr>
          <a:lstStyle/>
          <a:p>
            <a:pPr eaLnBrk="1" hangingPunct="1"/>
            <a:endParaRPr lang="en-US">
              <a:latin typeface="Arial" charset="0"/>
              <a:cs typeface="ＭＳ Ｐゴシック" charset="0"/>
            </a:endParaRPr>
          </a:p>
        </p:txBody>
      </p:sp>
    </p:spTree>
    <p:extLst>
      <p:ext uri="{BB962C8B-B14F-4D97-AF65-F5344CB8AC3E}">
        <p14:creationId xmlns:p14="http://schemas.microsoft.com/office/powerpoint/2010/main" val="6626879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4659" indent="-286407">
              <a:defRPr sz="2400">
                <a:solidFill>
                  <a:schemeClr val="tx1"/>
                </a:solidFill>
                <a:latin typeface="Arial" charset="0"/>
                <a:ea typeface="ＭＳ Ｐゴシック" charset="0"/>
              </a:defRPr>
            </a:lvl2pPr>
            <a:lvl3pPr marL="1145629" indent="-229126">
              <a:defRPr sz="2400">
                <a:solidFill>
                  <a:schemeClr val="tx1"/>
                </a:solidFill>
                <a:latin typeface="Arial" charset="0"/>
                <a:ea typeface="ＭＳ Ｐゴシック" charset="0"/>
              </a:defRPr>
            </a:lvl3pPr>
            <a:lvl4pPr marL="1603880" indent="-229126">
              <a:defRPr sz="2400">
                <a:solidFill>
                  <a:schemeClr val="tx1"/>
                </a:solidFill>
                <a:latin typeface="Arial" charset="0"/>
                <a:ea typeface="ＭＳ Ｐゴシック" charset="0"/>
              </a:defRPr>
            </a:lvl4pPr>
            <a:lvl5pPr marL="2062132" indent="-229126">
              <a:defRPr sz="2400">
                <a:solidFill>
                  <a:schemeClr val="tx1"/>
                </a:solidFill>
                <a:latin typeface="Arial" charset="0"/>
                <a:ea typeface="ＭＳ Ｐゴシック" charset="0"/>
              </a:defRPr>
            </a:lvl5pPr>
            <a:lvl6pPr marL="2520384" indent="-229126" eaLnBrk="0" fontAlgn="base" hangingPunct="0">
              <a:spcBef>
                <a:spcPct val="0"/>
              </a:spcBef>
              <a:spcAft>
                <a:spcPct val="0"/>
              </a:spcAft>
              <a:defRPr sz="2400">
                <a:solidFill>
                  <a:schemeClr val="tx1"/>
                </a:solidFill>
                <a:latin typeface="Arial" charset="0"/>
                <a:ea typeface="ＭＳ Ｐゴシック" charset="0"/>
              </a:defRPr>
            </a:lvl6pPr>
            <a:lvl7pPr marL="2978635" indent="-229126" eaLnBrk="0" fontAlgn="base" hangingPunct="0">
              <a:spcBef>
                <a:spcPct val="0"/>
              </a:spcBef>
              <a:spcAft>
                <a:spcPct val="0"/>
              </a:spcAft>
              <a:defRPr sz="2400">
                <a:solidFill>
                  <a:schemeClr val="tx1"/>
                </a:solidFill>
                <a:latin typeface="Arial" charset="0"/>
                <a:ea typeface="ＭＳ Ｐゴシック" charset="0"/>
              </a:defRPr>
            </a:lvl7pPr>
            <a:lvl8pPr marL="3436887" indent="-229126" eaLnBrk="0" fontAlgn="base" hangingPunct="0">
              <a:spcBef>
                <a:spcPct val="0"/>
              </a:spcBef>
              <a:spcAft>
                <a:spcPct val="0"/>
              </a:spcAft>
              <a:defRPr sz="2400">
                <a:solidFill>
                  <a:schemeClr val="tx1"/>
                </a:solidFill>
                <a:latin typeface="Arial" charset="0"/>
                <a:ea typeface="ＭＳ Ｐゴシック" charset="0"/>
              </a:defRPr>
            </a:lvl8pPr>
            <a:lvl9pPr marL="3895138" indent="-229126"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E420A9E-F3F9-DF40-9A75-D3DA0EE77CB3}" type="slidenum">
              <a:rPr lang="en-US" sz="1200"/>
              <a:pPr eaLnBrk="1" hangingPunct="1"/>
              <a:t>24</a:t>
            </a:fld>
            <a:endParaRPr lang="en-US" sz="1200"/>
          </a:p>
        </p:txBody>
      </p:sp>
      <p:sp>
        <p:nvSpPr>
          <p:cNvPr id="64515" name="Rectangle 2"/>
          <p:cNvSpPr>
            <a:spLocks noGrp="1" noRot="1" noChangeAspect="1" noChangeArrowheads="1" noTextEdit="1"/>
          </p:cNvSpPr>
          <p:nvPr>
            <p:ph type="sldImg"/>
          </p:nvPr>
        </p:nvSpPr>
        <p:spPr bwMode="auto">
          <a:xfrm>
            <a:off x="1216025" y="692150"/>
            <a:ext cx="4554538" cy="34163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sp>
      <p:sp>
        <p:nvSpPr>
          <p:cNvPr id="64516" name="Rectangle 3"/>
          <p:cNvSpPr>
            <a:spLocks noGrp="1" noChangeArrowheads="1"/>
          </p:cNvSpPr>
          <p:nvPr>
            <p:ph type="body" idx="1"/>
          </p:nvPr>
        </p:nvSpPr>
        <p:spPr bwMode="auto">
          <a:xfrm>
            <a:off x="931486" y="4343400"/>
            <a:ext cx="5123171" cy="41148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txBody>
          <a:bodyPr wrap="square" lIns="90770" tIns="45385" rIns="90770" bIns="45385" numCol="1" anchor="t" anchorCtr="0" compatLnSpc="1">
            <a:prstTxWarp prst="textNoShape">
              <a:avLst/>
            </a:prstTxWarp>
          </a:bodyPr>
          <a:lstStyle/>
          <a:p>
            <a:pPr marL="451887" indent="-451887">
              <a:lnSpc>
                <a:spcPct val="90000"/>
              </a:lnSpc>
            </a:pPr>
            <a:r>
              <a:rPr lang="en-US" dirty="0">
                <a:ea typeface="ＭＳ Ｐゴシック" charset="0"/>
              </a:rPr>
              <a:t>1. Plot the boundary line of each constraint</a:t>
            </a:r>
          </a:p>
          <a:p>
            <a:pPr marL="451887" indent="-451887">
              <a:lnSpc>
                <a:spcPct val="90000"/>
              </a:lnSpc>
            </a:pPr>
            <a:r>
              <a:rPr lang="en-US" dirty="0">
                <a:ea typeface="ＭＳ Ｐゴシック" charset="0"/>
              </a:rPr>
              <a:t>2. Identify the feasible region</a:t>
            </a:r>
          </a:p>
          <a:p>
            <a:pPr marL="451887" indent="-451887">
              <a:lnSpc>
                <a:spcPct val="90000"/>
              </a:lnSpc>
            </a:pPr>
            <a:r>
              <a:rPr lang="en-US" dirty="0">
                <a:ea typeface="ＭＳ Ｐゴシック" charset="0"/>
              </a:rPr>
              <a:t>3. Locate the optimal solution by either:</a:t>
            </a:r>
          </a:p>
          <a:p>
            <a:pPr marL="451887" indent="-451887">
              <a:lnSpc>
                <a:spcPct val="90000"/>
              </a:lnSpc>
            </a:pPr>
            <a:r>
              <a:rPr lang="en-US" dirty="0">
                <a:ea typeface="ＭＳ Ｐゴシック" charset="0"/>
              </a:rPr>
              <a:t>	</a:t>
            </a:r>
            <a:r>
              <a:rPr lang="en-US" sz="1100" dirty="0">
                <a:ea typeface="ＭＳ Ｐゴシック" charset="0"/>
              </a:rPr>
              <a:t>a. Plotting level curves (i.e., objective function isoquants)</a:t>
            </a:r>
          </a:p>
          <a:p>
            <a:pPr marL="451887" indent="-451887">
              <a:lnSpc>
                <a:spcPct val="90000"/>
              </a:lnSpc>
            </a:pPr>
            <a:r>
              <a:rPr lang="en-US" sz="1100" dirty="0">
                <a:ea typeface="ＭＳ Ｐゴシック" charset="0"/>
              </a:rPr>
              <a:t>	b. Enumerating the extreme points</a:t>
            </a:r>
          </a:p>
        </p:txBody>
      </p:sp>
    </p:spTree>
    <p:extLst>
      <p:ext uri="{BB962C8B-B14F-4D97-AF65-F5344CB8AC3E}">
        <p14:creationId xmlns:p14="http://schemas.microsoft.com/office/powerpoint/2010/main" val="15075342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4659" indent="-286407">
              <a:defRPr sz="2400">
                <a:solidFill>
                  <a:schemeClr val="tx1"/>
                </a:solidFill>
                <a:latin typeface="Arial" charset="0"/>
                <a:ea typeface="ＭＳ Ｐゴシック" charset="0"/>
              </a:defRPr>
            </a:lvl2pPr>
            <a:lvl3pPr marL="1145629" indent="-229126">
              <a:defRPr sz="2400">
                <a:solidFill>
                  <a:schemeClr val="tx1"/>
                </a:solidFill>
                <a:latin typeface="Arial" charset="0"/>
                <a:ea typeface="ＭＳ Ｐゴシック" charset="0"/>
              </a:defRPr>
            </a:lvl3pPr>
            <a:lvl4pPr marL="1603880" indent="-229126">
              <a:defRPr sz="2400">
                <a:solidFill>
                  <a:schemeClr val="tx1"/>
                </a:solidFill>
                <a:latin typeface="Arial" charset="0"/>
                <a:ea typeface="ＭＳ Ｐゴシック" charset="0"/>
              </a:defRPr>
            </a:lvl4pPr>
            <a:lvl5pPr marL="2062132" indent="-229126">
              <a:defRPr sz="2400">
                <a:solidFill>
                  <a:schemeClr val="tx1"/>
                </a:solidFill>
                <a:latin typeface="Arial" charset="0"/>
                <a:ea typeface="ＭＳ Ｐゴシック" charset="0"/>
              </a:defRPr>
            </a:lvl5pPr>
            <a:lvl6pPr marL="2520384" indent="-229126" eaLnBrk="0" fontAlgn="base" hangingPunct="0">
              <a:spcBef>
                <a:spcPct val="0"/>
              </a:spcBef>
              <a:spcAft>
                <a:spcPct val="0"/>
              </a:spcAft>
              <a:defRPr sz="2400">
                <a:solidFill>
                  <a:schemeClr val="tx1"/>
                </a:solidFill>
                <a:latin typeface="Arial" charset="0"/>
                <a:ea typeface="ＭＳ Ｐゴシック" charset="0"/>
              </a:defRPr>
            </a:lvl6pPr>
            <a:lvl7pPr marL="2978635" indent="-229126" eaLnBrk="0" fontAlgn="base" hangingPunct="0">
              <a:spcBef>
                <a:spcPct val="0"/>
              </a:spcBef>
              <a:spcAft>
                <a:spcPct val="0"/>
              </a:spcAft>
              <a:defRPr sz="2400">
                <a:solidFill>
                  <a:schemeClr val="tx1"/>
                </a:solidFill>
                <a:latin typeface="Arial" charset="0"/>
                <a:ea typeface="ＭＳ Ｐゴシック" charset="0"/>
              </a:defRPr>
            </a:lvl7pPr>
            <a:lvl8pPr marL="3436887" indent="-229126" eaLnBrk="0" fontAlgn="base" hangingPunct="0">
              <a:spcBef>
                <a:spcPct val="0"/>
              </a:spcBef>
              <a:spcAft>
                <a:spcPct val="0"/>
              </a:spcAft>
              <a:defRPr sz="2400">
                <a:solidFill>
                  <a:schemeClr val="tx1"/>
                </a:solidFill>
                <a:latin typeface="Arial" charset="0"/>
                <a:ea typeface="ＭＳ Ｐゴシック" charset="0"/>
              </a:defRPr>
            </a:lvl8pPr>
            <a:lvl9pPr marL="3895138" indent="-229126"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ADE1A65-E807-F642-B2D1-8FC4167DC626}" type="slidenum">
              <a:rPr lang="en-US" sz="1200"/>
              <a:pPr eaLnBrk="1" hangingPunct="1"/>
              <a:t>25</a:t>
            </a:fld>
            <a:endParaRPr lang="en-US" sz="1200"/>
          </a:p>
        </p:txBody>
      </p:sp>
      <p:sp>
        <p:nvSpPr>
          <p:cNvPr id="66563" name="Rectangle 2"/>
          <p:cNvSpPr>
            <a:spLocks noGrp="1" noRot="1" noChangeAspect="1" noChangeArrowheads="1" noTextEdit="1"/>
          </p:cNvSpPr>
          <p:nvPr>
            <p:ph type="sldImg"/>
          </p:nvPr>
        </p:nvSpPr>
        <p:spPr bwMode="auto">
          <a:xfrm>
            <a:off x="1216025" y="692150"/>
            <a:ext cx="4554538" cy="34163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sp>
      <p:sp>
        <p:nvSpPr>
          <p:cNvPr id="66564" name="Rectangle 3"/>
          <p:cNvSpPr>
            <a:spLocks noGrp="1" noChangeArrowheads="1"/>
          </p:cNvSpPr>
          <p:nvPr>
            <p:ph type="body" idx="1"/>
          </p:nvPr>
        </p:nvSpPr>
        <p:spPr bwMode="auto">
          <a:xfrm>
            <a:off x="931486" y="4343400"/>
            <a:ext cx="5123171" cy="41148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txBody>
          <a:bodyPr wrap="square" lIns="90770" tIns="45385" rIns="90770" bIns="45385" numCol="1" anchor="t" anchorCtr="0" compatLnSpc="1">
            <a:prstTxWarp prst="textNoShape">
              <a:avLst/>
            </a:prstTxWarp>
          </a:bodyPr>
          <a:lstStyle/>
          <a:p>
            <a:pPr eaLnBrk="1" hangingPunct="1"/>
            <a:endParaRPr lang="en-US">
              <a:latin typeface="Arial" charset="0"/>
              <a:cs typeface="ＭＳ Ｐゴシック" charset="0"/>
            </a:endParaRPr>
          </a:p>
        </p:txBody>
      </p:sp>
    </p:spTree>
    <p:extLst>
      <p:ext uri="{BB962C8B-B14F-4D97-AF65-F5344CB8AC3E}">
        <p14:creationId xmlns:p14="http://schemas.microsoft.com/office/powerpoint/2010/main" val="468798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4659" indent="-286407">
              <a:defRPr sz="2400">
                <a:solidFill>
                  <a:schemeClr val="tx1"/>
                </a:solidFill>
                <a:latin typeface="Arial" charset="0"/>
                <a:ea typeface="ＭＳ Ｐゴシック" charset="0"/>
              </a:defRPr>
            </a:lvl2pPr>
            <a:lvl3pPr marL="1145629" indent="-229126">
              <a:defRPr sz="2400">
                <a:solidFill>
                  <a:schemeClr val="tx1"/>
                </a:solidFill>
                <a:latin typeface="Arial" charset="0"/>
                <a:ea typeface="ＭＳ Ｐゴシック" charset="0"/>
              </a:defRPr>
            </a:lvl3pPr>
            <a:lvl4pPr marL="1603880" indent="-229126">
              <a:defRPr sz="2400">
                <a:solidFill>
                  <a:schemeClr val="tx1"/>
                </a:solidFill>
                <a:latin typeface="Arial" charset="0"/>
                <a:ea typeface="ＭＳ Ｐゴシック" charset="0"/>
              </a:defRPr>
            </a:lvl4pPr>
            <a:lvl5pPr marL="2062132" indent="-229126">
              <a:defRPr sz="2400">
                <a:solidFill>
                  <a:schemeClr val="tx1"/>
                </a:solidFill>
                <a:latin typeface="Arial" charset="0"/>
                <a:ea typeface="ＭＳ Ｐゴシック" charset="0"/>
              </a:defRPr>
            </a:lvl5pPr>
            <a:lvl6pPr marL="2520384" indent="-229126" eaLnBrk="0" fontAlgn="base" hangingPunct="0">
              <a:spcBef>
                <a:spcPct val="0"/>
              </a:spcBef>
              <a:spcAft>
                <a:spcPct val="0"/>
              </a:spcAft>
              <a:defRPr sz="2400">
                <a:solidFill>
                  <a:schemeClr val="tx1"/>
                </a:solidFill>
                <a:latin typeface="Arial" charset="0"/>
                <a:ea typeface="ＭＳ Ｐゴシック" charset="0"/>
              </a:defRPr>
            </a:lvl6pPr>
            <a:lvl7pPr marL="2978635" indent="-229126" eaLnBrk="0" fontAlgn="base" hangingPunct="0">
              <a:spcBef>
                <a:spcPct val="0"/>
              </a:spcBef>
              <a:spcAft>
                <a:spcPct val="0"/>
              </a:spcAft>
              <a:defRPr sz="2400">
                <a:solidFill>
                  <a:schemeClr val="tx1"/>
                </a:solidFill>
                <a:latin typeface="Arial" charset="0"/>
                <a:ea typeface="ＭＳ Ｐゴシック" charset="0"/>
              </a:defRPr>
            </a:lvl7pPr>
            <a:lvl8pPr marL="3436887" indent="-229126" eaLnBrk="0" fontAlgn="base" hangingPunct="0">
              <a:spcBef>
                <a:spcPct val="0"/>
              </a:spcBef>
              <a:spcAft>
                <a:spcPct val="0"/>
              </a:spcAft>
              <a:defRPr sz="2400">
                <a:solidFill>
                  <a:schemeClr val="tx1"/>
                </a:solidFill>
                <a:latin typeface="Arial" charset="0"/>
                <a:ea typeface="ＭＳ Ｐゴシック" charset="0"/>
              </a:defRPr>
            </a:lvl8pPr>
            <a:lvl9pPr marL="3895138" indent="-229126"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E420A9E-F3F9-DF40-9A75-D3DA0EE77CB3}" type="slidenum">
              <a:rPr lang="en-US" sz="1200"/>
              <a:pPr eaLnBrk="1" hangingPunct="1"/>
              <a:t>27</a:t>
            </a:fld>
            <a:endParaRPr lang="en-US" sz="1200"/>
          </a:p>
        </p:txBody>
      </p:sp>
      <p:sp>
        <p:nvSpPr>
          <p:cNvPr id="64515" name="Rectangle 2"/>
          <p:cNvSpPr>
            <a:spLocks noGrp="1" noRot="1" noChangeAspect="1" noChangeArrowheads="1" noTextEdit="1"/>
          </p:cNvSpPr>
          <p:nvPr>
            <p:ph type="sldImg"/>
          </p:nvPr>
        </p:nvSpPr>
        <p:spPr bwMode="auto">
          <a:xfrm>
            <a:off x="1216025" y="692150"/>
            <a:ext cx="4554538" cy="34163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sp>
      <p:sp>
        <p:nvSpPr>
          <p:cNvPr id="64516" name="Rectangle 3"/>
          <p:cNvSpPr>
            <a:spLocks noGrp="1" noChangeArrowheads="1"/>
          </p:cNvSpPr>
          <p:nvPr>
            <p:ph type="body" idx="1"/>
          </p:nvPr>
        </p:nvSpPr>
        <p:spPr bwMode="auto">
          <a:xfrm>
            <a:off x="931486" y="4343400"/>
            <a:ext cx="5123171" cy="41148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txBody>
          <a:bodyPr wrap="square" lIns="90770" tIns="45385" rIns="90770" bIns="45385" numCol="1" anchor="t" anchorCtr="0" compatLnSpc="1">
            <a:prstTxWarp prst="textNoShape">
              <a:avLst/>
            </a:prstTxWarp>
          </a:bodyPr>
          <a:lstStyle/>
          <a:p>
            <a:pPr defTabSz="458186">
              <a:defRPr/>
            </a:pPr>
            <a:r>
              <a:rPr lang="en-US" dirty="0"/>
              <a:t>For any linear programming problem with </a:t>
            </a:r>
            <a:r>
              <a:rPr lang="en-US" i="1" dirty="0">
                <a:latin typeface="Times New Roman" charset="0"/>
                <a:ea typeface="Times New Roman" charset="0"/>
                <a:cs typeface="Times New Roman" charset="0"/>
              </a:rPr>
              <a:t>n</a:t>
            </a:r>
            <a:r>
              <a:rPr lang="en-US" dirty="0"/>
              <a:t> decision variables, two CPF solutions are adjacent to each other if they share </a:t>
            </a:r>
            <a:r>
              <a:rPr lang="en-US" i="1" dirty="0">
                <a:latin typeface="Times New Roman" charset="0"/>
                <a:ea typeface="Times New Roman" charset="0"/>
                <a:cs typeface="Times New Roman" charset="0"/>
              </a:rPr>
              <a:t>n</a:t>
            </a:r>
            <a:r>
              <a:rPr lang="en-US" dirty="0">
                <a:latin typeface="Times New Roman" charset="0"/>
                <a:ea typeface="Times New Roman" charset="0"/>
                <a:cs typeface="Times New Roman" charset="0"/>
              </a:rPr>
              <a:t> – 1</a:t>
            </a:r>
            <a:r>
              <a:rPr lang="en-US" dirty="0"/>
              <a:t> constraint boundaries. The two adjacent CPF solutions are connected by a line segment referred to as an </a:t>
            </a:r>
            <a:r>
              <a:rPr lang="en-US" b="1" dirty="0"/>
              <a:t>edge</a:t>
            </a:r>
            <a:r>
              <a:rPr lang="en-US" dirty="0"/>
              <a:t> of the feasible region.</a:t>
            </a:r>
            <a:endParaRPr lang="en-US" sz="1100" dirty="0"/>
          </a:p>
          <a:p>
            <a:pPr eaLnBrk="1" hangingPunct="1"/>
            <a:endParaRPr lang="en-US" dirty="0">
              <a:latin typeface="Arial" charset="0"/>
              <a:cs typeface="ＭＳ Ｐゴシック" charset="0"/>
            </a:endParaRPr>
          </a:p>
        </p:txBody>
      </p:sp>
    </p:spTree>
    <p:extLst>
      <p:ext uri="{BB962C8B-B14F-4D97-AF65-F5344CB8AC3E}">
        <p14:creationId xmlns:p14="http://schemas.microsoft.com/office/powerpoint/2010/main" val="1576341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4659" indent="-286407">
              <a:defRPr sz="2400">
                <a:solidFill>
                  <a:schemeClr val="tx1"/>
                </a:solidFill>
                <a:latin typeface="Arial" charset="0"/>
                <a:ea typeface="ＭＳ Ｐゴシック" charset="0"/>
              </a:defRPr>
            </a:lvl2pPr>
            <a:lvl3pPr marL="1145629" indent="-229126">
              <a:defRPr sz="2400">
                <a:solidFill>
                  <a:schemeClr val="tx1"/>
                </a:solidFill>
                <a:latin typeface="Arial" charset="0"/>
                <a:ea typeface="ＭＳ Ｐゴシック" charset="0"/>
              </a:defRPr>
            </a:lvl3pPr>
            <a:lvl4pPr marL="1603880" indent="-229126">
              <a:defRPr sz="2400">
                <a:solidFill>
                  <a:schemeClr val="tx1"/>
                </a:solidFill>
                <a:latin typeface="Arial" charset="0"/>
                <a:ea typeface="ＭＳ Ｐゴシック" charset="0"/>
              </a:defRPr>
            </a:lvl4pPr>
            <a:lvl5pPr marL="2062132" indent="-229126">
              <a:defRPr sz="2400">
                <a:solidFill>
                  <a:schemeClr val="tx1"/>
                </a:solidFill>
                <a:latin typeface="Arial" charset="0"/>
                <a:ea typeface="ＭＳ Ｐゴシック" charset="0"/>
              </a:defRPr>
            </a:lvl5pPr>
            <a:lvl6pPr marL="2520384" indent="-229126" eaLnBrk="0" fontAlgn="base" hangingPunct="0">
              <a:spcBef>
                <a:spcPct val="0"/>
              </a:spcBef>
              <a:spcAft>
                <a:spcPct val="0"/>
              </a:spcAft>
              <a:defRPr sz="2400">
                <a:solidFill>
                  <a:schemeClr val="tx1"/>
                </a:solidFill>
                <a:latin typeface="Arial" charset="0"/>
                <a:ea typeface="ＭＳ Ｐゴシック" charset="0"/>
              </a:defRPr>
            </a:lvl6pPr>
            <a:lvl7pPr marL="2978635" indent="-229126" eaLnBrk="0" fontAlgn="base" hangingPunct="0">
              <a:spcBef>
                <a:spcPct val="0"/>
              </a:spcBef>
              <a:spcAft>
                <a:spcPct val="0"/>
              </a:spcAft>
              <a:defRPr sz="2400">
                <a:solidFill>
                  <a:schemeClr val="tx1"/>
                </a:solidFill>
                <a:latin typeface="Arial" charset="0"/>
                <a:ea typeface="ＭＳ Ｐゴシック" charset="0"/>
              </a:defRPr>
            </a:lvl7pPr>
            <a:lvl8pPr marL="3436887" indent="-229126" eaLnBrk="0" fontAlgn="base" hangingPunct="0">
              <a:spcBef>
                <a:spcPct val="0"/>
              </a:spcBef>
              <a:spcAft>
                <a:spcPct val="0"/>
              </a:spcAft>
              <a:defRPr sz="2400">
                <a:solidFill>
                  <a:schemeClr val="tx1"/>
                </a:solidFill>
                <a:latin typeface="Arial" charset="0"/>
                <a:ea typeface="ＭＳ Ｐゴシック" charset="0"/>
              </a:defRPr>
            </a:lvl8pPr>
            <a:lvl9pPr marL="3895138" indent="-229126"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E420A9E-F3F9-DF40-9A75-D3DA0EE77CB3}" type="slidenum">
              <a:rPr lang="en-US" sz="1200"/>
              <a:pPr eaLnBrk="1" hangingPunct="1"/>
              <a:t>28</a:t>
            </a:fld>
            <a:endParaRPr lang="en-US" sz="1200"/>
          </a:p>
        </p:txBody>
      </p:sp>
      <p:sp>
        <p:nvSpPr>
          <p:cNvPr id="64515" name="Rectangle 2"/>
          <p:cNvSpPr>
            <a:spLocks noGrp="1" noRot="1" noChangeAspect="1" noChangeArrowheads="1" noTextEdit="1"/>
          </p:cNvSpPr>
          <p:nvPr>
            <p:ph type="sldImg"/>
          </p:nvPr>
        </p:nvSpPr>
        <p:spPr bwMode="auto">
          <a:xfrm>
            <a:off x="1216025" y="692150"/>
            <a:ext cx="4554538" cy="34163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sp>
      <p:sp>
        <p:nvSpPr>
          <p:cNvPr id="64516" name="Rectangle 3"/>
          <p:cNvSpPr>
            <a:spLocks noGrp="1" noChangeArrowheads="1"/>
          </p:cNvSpPr>
          <p:nvPr>
            <p:ph type="body" idx="1"/>
          </p:nvPr>
        </p:nvSpPr>
        <p:spPr bwMode="auto">
          <a:xfrm>
            <a:off x="931486" y="4343400"/>
            <a:ext cx="5123171" cy="4114800"/>
          </a:xfr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txBody>
          <a:bodyPr wrap="square" lIns="90770" tIns="45385" rIns="90770" bIns="45385" numCol="1" anchor="t" anchorCtr="0" compatLnSpc="1">
            <a:prstTxWarp prst="textNoShape">
              <a:avLst/>
            </a:prstTxWarp>
          </a:bodyPr>
          <a:lstStyle/>
          <a:p>
            <a:pPr eaLnBrk="1" hangingPunct="1"/>
            <a:endParaRPr lang="en-US" dirty="0">
              <a:latin typeface="Arial" charset="0"/>
              <a:cs typeface="ＭＳ Ｐゴシック" charset="0"/>
            </a:endParaRPr>
          </a:p>
        </p:txBody>
      </p:sp>
    </p:spTree>
    <p:extLst>
      <p:ext uri="{BB962C8B-B14F-4D97-AF65-F5344CB8AC3E}">
        <p14:creationId xmlns:p14="http://schemas.microsoft.com/office/powerpoint/2010/main" val="2611897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latin typeface="Verdana" pitchFamily="34" charset="0"/>
              </a:defRPr>
            </a:lvl1pPr>
            <a:lvl2pPr>
              <a:defRPr>
                <a:latin typeface="Verdana" pitchFamily="34" charset="0"/>
              </a:defRPr>
            </a:lvl2pPr>
            <a:lvl3pPr>
              <a:defRPr>
                <a:latin typeface="Verdana" pitchFamily="34" charset="0"/>
              </a:defRPr>
            </a:lvl3pPr>
            <a:lvl4pPr>
              <a:defRPr>
                <a:latin typeface="Verdana" pitchFamily="34" charset="0"/>
              </a:defRPr>
            </a:lvl4pPr>
            <a:lvl5pPr>
              <a:defRPr>
                <a:latin typeface="Verdana" pitchFamily="34" charset="0"/>
              </a:defRPr>
            </a:lvl5p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5" name="Rectangle 5"/>
          <p:cNvSpPr>
            <a:spLocks noGrp="1" noChangeArrowheads="1"/>
          </p:cNvSpPr>
          <p:nvPr>
            <p:ph type="ftr" sz="quarter" idx="11"/>
          </p:nvPr>
        </p:nvSpPr>
        <p:spPr>
          <a:ln/>
        </p:spPr>
        <p:txBody>
          <a:bodyPr/>
          <a:lstStyle>
            <a:lvl1pPr>
              <a:defRPr/>
            </a:lvl1pPr>
          </a:lstStyle>
          <a:p>
            <a:pPr>
              <a:defRPr/>
            </a:pPr>
            <a:r>
              <a:rPr lang="en-GB"/>
              <a:t>AE2AIM: Artificial Intelligence Methods </a:t>
            </a:r>
            <a:endParaRPr lang="en-GB" dirty="0"/>
          </a:p>
        </p:txBody>
      </p:sp>
      <p:sp>
        <p:nvSpPr>
          <p:cNvPr id="6" name="Rectangle 6"/>
          <p:cNvSpPr>
            <a:spLocks noGrp="1" noChangeArrowheads="1"/>
          </p:cNvSpPr>
          <p:nvPr>
            <p:ph type="sldNum" sz="quarter" idx="12"/>
          </p:nvPr>
        </p:nvSpPr>
        <p:spPr>
          <a:ln/>
        </p:spPr>
        <p:txBody>
          <a:bodyPr/>
          <a:lstStyle>
            <a:lvl1pPr>
              <a:defRPr/>
            </a:lvl1pPr>
          </a:lstStyle>
          <a:p>
            <a:pPr>
              <a:defRPr/>
            </a:pPr>
            <a:fld id="{1EBC51C5-6A51-417D-95E0-B5BEB324FC04}" type="slidenum">
              <a:rPr lang="en-GB" altLang="zh-CN"/>
              <a:pPr>
                <a:defRPr/>
              </a:pPr>
              <a:t>‹#›</a:t>
            </a:fld>
            <a:endParaRPr lang="en-GB" altLang="zh-CN" dirty="0"/>
          </a:p>
        </p:txBody>
      </p:sp>
      <p:sp>
        <p:nvSpPr>
          <p:cNvPr id="4" name="Title 3"/>
          <p:cNvSpPr>
            <a:spLocks noGrp="1"/>
          </p:cNvSpPr>
          <p:nvPr>
            <p:ph type="title"/>
          </p:nvPr>
        </p:nvSpPr>
        <p:spPr/>
        <p:txBody>
          <a:bodyPr/>
          <a:lstStyle/>
          <a:p>
            <a:r>
              <a:rPr lang="en-US" dirty="0"/>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Text, and 2 Content">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323528" y="1268760"/>
            <a:ext cx="4183385" cy="4814540"/>
          </a:xfrm>
        </p:spPr>
        <p:txBody>
          <a:bodyPr/>
          <a:lstStyle>
            <a:lvl1pPr>
              <a:defRPr>
                <a:latin typeface="Garamond"/>
                <a:cs typeface="Verdana"/>
              </a:defRPr>
            </a:lvl1pPr>
            <a:lvl2pPr>
              <a:defRPr>
                <a:latin typeface="Garamond"/>
                <a:cs typeface="Verdana"/>
              </a:defRPr>
            </a:lvl2pPr>
            <a:lvl3pPr>
              <a:defRPr>
                <a:latin typeface="Garamond"/>
                <a:cs typeface="Verdana"/>
              </a:defRPr>
            </a:lvl3pPr>
            <a:lvl4pPr>
              <a:defRPr>
                <a:latin typeface="Garamond"/>
                <a:cs typeface="Verdana"/>
              </a:defRPr>
            </a:lvl4pPr>
            <a:lvl5pPr>
              <a:defRPr>
                <a:latin typeface="Garamond"/>
                <a:cs typeface="Verdana"/>
              </a:defRPr>
            </a:lvl5p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Content Placeholder 3"/>
          <p:cNvSpPr>
            <a:spLocks noGrp="1"/>
          </p:cNvSpPr>
          <p:nvPr>
            <p:ph sz="quarter" idx="2"/>
          </p:nvPr>
        </p:nvSpPr>
        <p:spPr>
          <a:xfrm>
            <a:off x="4572000" y="1268760"/>
            <a:ext cx="4125913" cy="4824536"/>
          </a:xfrm>
        </p:spPr>
        <p:txBody>
          <a:bodyPr/>
          <a:lstStyle>
            <a:lvl1pPr>
              <a:defRPr>
                <a:latin typeface="Garamond"/>
                <a:cs typeface="Verdana"/>
              </a:defRPr>
            </a:lvl1pPr>
            <a:lvl2pPr>
              <a:defRPr>
                <a:latin typeface="Garamond"/>
                <a:cs typeface="Verdana"/>
              </a:defRPr>
            </a:lvl2pPr>
            <a:lvl3pPr>
              <a:defRPr>
                <a:latin typeface="Garamond"/>
                <a:cs typeface="Verdana"/>
              </a:defRPr>
            </a:lvl3pPr>
            <a:lvl4pPr>
              <a:defRPr>
                <a:latin typeface="Garamond"/>
                <a:cs typeface="Verdana"/>
              </a:defRPr>
            </a:lvl4pPr>
            <a:lvl5pPr>
              <a:defRPr>
                <a:latin typeface="Garamond"/>
                <a:cs typeface="Verdana"/>
              </a:defRPr>
            </a:lvl5p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7" name="Rectangle 5"/>
          <p:cNvSpPr>
            <a:spLocks noGrp="1" noChangeArrowheads="1"/>
          </p:cNvSpPr>
          <p:nvPr>
            <p:ph type="ftr" sz="quarter" idx="11"/>
          </p:nvPr>
        </p:nvSpPr>
        <p:spPr>
          <a:xfrm>
            <a:off x="2123976" y="6337300"/>
            <a:ext cx="5040312" cy="476250"/>
          </a:xfrm>
          <a:ln/>
        </p:spPr>
        <p:txBody>
          <a:bodyPr/>
          <a:lstStyle>
            <a:lvl1pPr>
              <a:defRPr/>
            </a:lvl1pPr>
          </a:lstStyle>
          <a:p>
            <a:pPr>
              <a:defRPr/>
            </a:pPr>
            <a:r>
              <a:rPr lang="en-GB"/>
              <a:t>AE2AIM: Artificial Intelligence Methods </a:t>
            </a:r>
            <a:endParaRPr lang="en-GB" dirty="0"/>
          </a:p>
        </p:txBody>
      </p:sp>
      <p:sp>
        <p:nvSpPr>
          <p:cNvPr id="8" name="Rectangle 6"/>
          <p:cNvSpPr>
            <a:spLocks noGrp="1" noChangeArrowheads="1"/>
          </p:cNvSpPr>
          <p:nvPr>
            <p:ph type="sldNum" sz="quarter" idx="12"/>
          </p:nvPr>
        </p:nvSpPr>
        <p:spPr>
          <a:ln/>
        </p:spPr>
        <p:txBody>
          <a:bodyPr/>
          <a:lstStyle>
            <a:lvl1pPr>
              <a:defRPr/>
            </a:lvl1pPr>
          </a:lstStyle>
          <a:p>
            <a:pPr>
              <a:defRPr/>
            </a:pPr>
            <a:fld id="{263661D5-87BF-45CA-972D-85C1C12738FE}" type="slidenum">
              <a:rPr lang="en-GB" altLang="zh-CN"/>
              <a:pPr>
                <a:defRPr/>
              </a:pPr>
              <a:t>‹#›</a:t>
            </a:fld>
            <a:endParaRPr lang="en-GB" altLang="zh-CN" dirty="0"/>
          </a:p>
        </p:txBody>
      </p:sp>
      <p:sp>
        <p:nvSpPr>
          <p:cNvPr id="9" name="Rectangle 7"/>
          <p:cNvSpPr>
            <a:spLocks noChangeArrowheads="1"/>
          </p:cNvSpPr>
          <p:nvPr userDrawn="1"/>
        </p:nvSpPr>
        <p:spPr bwMode="auto">
          <a:xfrm>
            <a:off x="0" y="0"/>
            <a:ext cx="9144000" cy="908720"/>
          </a:xfrm>
          <a:prstGeom prst="rect">
            <a:avLst/>
          </a:prstGeom>
          <a:solidFill>
            <a:schemeClr val="folHlink"/>
          </a:solidFill>
          <a:ln w="9525">
            <a:solidFill>
              <a:schemeClr val="tx1"/>
            </a:solidFill>
            <a:miter lim="800000"/>
            <a:headEnd/>
            <a:tailEnd/>
          </a:ln>
          <a:effectLst/>
        </p:spPr>
        <p:txBody>
          <a:bodyPr wrap="none" anchor="ctr"/>
          <a:lstStyle/>
          <a:p>
            <a:endParaRPr lang="zh-CN" altLang="en-US">
              <a:latin typeface="Garamond"/>
              <a:ea typeface="宋体" pitchFamily="2" charset="-122"/>
            </a:endParaRPr>
          </a:p>
        </p:txBody>
      </p:sp>
      <p:sp>
        <p:nvSpPr>
          <p:cNvPr id="10" name="Rectangle 10"/>
          <p:cNvSpPr>
            <a:spLocks noGrp="1" noChangeArrowheads="1"/>
          </p:cNvSpPr>
          <p:nvPr>
            <p:ph type="title"/>
          </p:nvPr>
        </p:nvSpPr>
        <p:spPr bwMode="auto">
          <a:xfrm>
            <a:off x="251520" y="72007"/>
            <a:ext cx="8712968" cy="76470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a:latin typeface="Verdana"/>
                <a:cs typeface="Verdana"/>
              </a:defRPr>
            </a:lvl1pPr>
          </a:lstStyle>
          <a:p>
            <a:pPr lvl="0"/>
            <a:r>
              <a:rPr lang="en-GB" altLang="zh-CN" dirty="0"/>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2"/>
          <p:cNvSpPr>
            <a:spLocks noGrp="1" noChangeArrowheads="1"/>
          </p:cNvSpPr>
          <p:nvPr>
            <p:ph type="dt" sz="half" idx="10"/>
          </p:nvPr>
        </p:nvSpPr>
        <p:spPr>
          <a:xfrm>
            <a:off x="457200" y="6251575"/>
            <a:ext cx="2133600" cy="476250"/>
          </a:xfrm>
          <a:prstGeom prst="rect">
            <a:avLst/>
          </a:prstGeom>
          <a:ln/>
        </p:spPr>
        <p:txBody>
          <a:bodyPr/>
          <a:lstStyle>
            <a:lvl1pPr>
              <a:defRPr/>
            </a:lvl1pPr>
          </a:lstStyle>
          <a:p>
            <a:pPr>
              <a:defRPr/>
            </a:pPr>
            <a:endParaRPr lang="en-US" altLang="zh-CN"/>
          </a:p>
        </p:txBody>
      </p:sp>
      <p:sp>
        <p:nvSpPr>
          <p:cNvPr id="3" name="Rectangle 3"/>
          <p:cNvSpPr>
            <a:spLocks noGrp="1" noChangeArrowheads="1"/>
          </p:cNvSpPr>
          <p:nvPr>
            <p:ph type="sldNum" sz="quarter" idx="11"/>
          </p:nvPr>
        </p:nvSpPr>
        <p:spPr>
          <a:ln/>
        </p:spPr>
        <p:txBody>
          <a:bodyPr/>
          <a:lstStyle>
            <a:lvl1pPr>
              <a:defRPr/>
            </a:lvl1pPr>
          </a:lstStyle>
          <a:p>
            <a:pPr>
              <a:defRPr/>
            </a:pPr>
            <a:fld id="{433C5DA7-3E97-8046-BE75-788DCFE45F94}" type="slidenum">
              <a:rPr lang="zh-CN" altLang="en-US"/>
              <a:pPr>
                <a:defRPr/>
              </a:pPr>
              <a:t>‹#›</a:t>
            </a:fld>
            <a:endParaRPr lang="en-US" altLang="zh-CN"/>
          </a:p>
        </p:txBody>
      </p:sp>
      <p:sp>
        <p:nvSpPr>
          <p:cNvPr id="4" name="Rectangle 14"/>
          <p:cNvSpPr>
            <a:spLocks noGrp="1" noChangeArrowheads="1"/>
          </p:cNvSpPr>
          <p:nvPr>
            <p:ph type="ftr" sz="quarter" idx="12"/>
          </p:nvPr>
        </p:nvSpPr>
        <p:spPr>
          <a:ln/>
        </p:spPr>
        <p:txBody>
          <a:bodyPr/>
          <a:lstStyle>
            <a:lvl1pPr>
              <a:defRPr/>
            </a:lvl1pPr>
          </a:lstStyle>
          <a:p>
            <a:pPr>
              <a:defRPr/>
            </a:pPr>
            <a:r>
              <a:rPr lang="en-US" altLang="zh-CN"/>
              <a:t>AE2AIM: Artificial Intelligence Methods </a:t>
            </a:r>
          </a:p>
        </p:txBody>
      </p:sp>
    </p:spTree>
    <p:extLst>
      <p:ext uri="{BB962C8B-B14F-4D97-AF65-F5344CB8AC3E}">
        <p14:creationId xmlns:p14="http://schemas.microsoft.com/office/powerpoint/2010/main" val="559514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Research">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9144000" cy="1295400"/>
          </a:xfrm>
          <a:prstGeom prst="rect">
            <a:avLst/>
          </a:prstGeom>
        </p:spPr>
      </p:pic>
      <p:sp>
        <p:nvSpPr>
          <p:cNvPr id="17" name="Title 16"/>
          <p:cNvSpPr>
            <a:spLocks noGrp="1"/>
          </p:cNvSpPr>
          <p:nvPr>
            <p:ph type="title"/>
          </p:nvPr>
        </p:nvSpPr>
        <p:spPr>
          <a:xfrm>
            <a:off x="76200" y="76200"/>
            <a:ext cx="8991600" cy="533400"/>
          </a:xfrm>
          <a:prstGeom prst="rect">
            <a:avLst/>
          </a:prstGeom>
        </p:spPr>
        <p:txBody>
          <a:bodyPr/>
          <a:lstStyle>
            <a:lvl1pPr>
              <a:defRPr b="0">
                <a:latin typeface="Calibri Light" panose="020F0302020204030204" pitchFamily="34" charset="0"/>
              </a:defRPr>
            </a:lvl1pPr>
          </a:lstStyle>
          <a:p>
            <a:r>
              <a:rPr lang="en-US" dirty="0" smtClean="0"/>
              <a:t>Click to edit Master title style</a:t>
            </a:r>
            <a:endParaRPr lang="en-US" dirty="0"/>
          </a:p>
        </p:txBody>
      </p:sp>
      <p:sp>
        <p:nvSpPr>
          <p:cNvPr id="19" name="Text Placeholder 23"/>
          <p:cNvSpPr>
            <a:spLocks noGrp="1"/>
          </p:cNvSpPr>
          <p:nvPr>
            <p:ph type="body" sz="quarter" idx="13"/>
          </p:nvPr>
        </p:nvSpPr>
        <p:spPr>
          <a:xfrm>
            <a:off x="76200" y="685800"/>
            <a:ext cx="8991600" cy="5638800"/>
          </a:xfrm>
          <a:prstGeom prst="rect">
            <a:avLst/>
          </a:prstGeom>
        </p:spPr>
        <p:txBody>
          <a:bodyPr/>
          <a:lstStyle>
            <a:lvl1pPr>
              <a:defRPr sz="2800">
                <a:latin typeface="Calibri" panose="020F0502020204030204" pitchFamily="34" charset="0"/>
              </a:defRPr>
            </a:lvl1pPr>
            <a:lvl2pPr>
              <a:defRPr sz="2400">
                <a:latin typeface="Calibri" panose="020F0502020204030204" pitchFamily="34" charset="0"/>
              </a:defRPr>
            </a:lvl2pPr>
            <a:lvl3pPr>
              <a:defRPr sz="2000">
                <a:latin typeface="Calibri" panose="020F0502020204030204" pitchFamily="34" charset="0"/>
              </a:defRPr>
            </a:lvl3pPr>
            <a:lvl4pPr>
              <a:defRPr sz="1800">
                <a:latin typeface="Calibri" panose="020F0502020204030204" pitchFamily="34" charset="0"/>
              </a:defRPr>
            </a:lvl4pPr>
            <a:lvl5pPr>
              <a:defRPr sz="1800">
                <a:latin typeface="Calibri" panose="020F0502020204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Slide Number Placeholder 5"/>
          <p:cNvSpPr>
            <a:spLocks noGrp="1"/>
          </p:cNvSpPr>
          <p:nvPr>
            <p:ph type="sldNum" sz="quarter" idx="12"/>
          </p:nvPr>
        </p:nvSpPr>
        <p:spPr>
          <a:xfrm>
            <a:off x="4362450" y="6514701"/>
            <a:ext cx="419100" cy="248663"/>
          </a:xfrm>
          <a:prstGeom prst="rect">
            <a:avLst/>
          </a:prstGeom>
        </p:spPr>
        <p:txBody>
          <a:bodyPr/>
          <a:lstStyle>
            <a:lvl1pPr>
              <a:defRPr sz="800">
                <a:latin typeface="Calibri" panose="020F0502020204030204" pitchFamily="34" charset="0"/>
              </a:defRPr>
            </a:lvl1pPr>
          </a:lstStyle>
          <a:p>
            <a:pPr algn="ctr"/>
            <a:r>
              <a:rPr lang="en-US" dirty="0" smtClean="0"/>
              <a:t> </a:t>
            </a:r>
            <a:fld id="{9C8E570F-F7E0-4244-A98C-C9B57BF6FB6F}" type="slidenum">
              <a:rPr lang="en-US" smtClean="0"/>
              <a:pPr algn="ctr"/>
              <a:t>‹#›</a:t>
            </a:fld>
            <a:endParaRPr lang="en-US" dirty="0"/>
          </a:p>
        </p:txBody>
      </p:sp>
    </p:spTree>
    <p:extLst>
      <p:ext uri="{BB962C8B-B14F-4D97-AF65-F5344CB8AC3E}">
        <p14:creationId xmlns:p14="http://schemas.microsoft.com/office/powerpoint/2010/main" val="29561054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7"/>
          <p:cNvSpPr>
            <a:spLocks noChangeArrowheads="1"/>
          </p:cNvSpPr>
          <p:nvPr userDrawn="1"/>
        </p:nvSpPr>
        <p:spPr bwMode="auto">
          <a:xfrm>
            <a:off x="0" y="0"/>
            <a:ext cx="9144000" cy="908720"/>
          </a:xfrm>
          <a:prstGeom prst="rect">
            <a:avLst/>
          </a:prstGeom>
          <a:solidFill>
            <a:schemeClr val="folHlink"/>
          </a:solidFill>
          <a:ln w="9525">
            <a:solidFill>
              <a:schemeClr val="tx1"/>
            </a:solidFill>
            <a:miter lim="800000"/>
            <a:headEnd/>
            <a:tailEnd/>
          </a:ln>
          <a:effectLst/>
        </p:spPr>
        <p:txBody>
          <a:bodyPr wrap="none" anchor="ctr"/>
          <a:lstStyle/>
          <a:p>
            <a:endParaRPr lang="zh-CN" altLang="en-US">
              <a:ea typeface="宋体" pitchFamily="2" charset="-122"/>
            </a:endParaRPr>
          </a:p>
        </p:txBody>
      </p:sp>
      <p:sp>
        <p:nvSpPr>
          <p:cNvPr id="1029" name="Rectangle 5"/>
          <p:cNvSpPr>
            <a:spLocks noGrp="1" noChangeArrowheads="1"/>
          </p:cNvSpPr>
          <p:nvPr>
            <p:ph type="ftr" sz="quarter" idx="3"/>
          </p:nvPr>
        </p:nvSpPr>
        <p:spPr bwMode="auto">
          <a:xfrm>
            <a:off x="2627313" y="6337300"/>
            <a:ext cx="5040312"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200" smtClean="0">
                <a:ea typeface="宋体" pitchFamily="2" charset="-122"/>
              </a:defRPr>
            </a:lvl1pPr>
          </a:lstStyle>
          <a:p>
            <a:pPr>
              <a:defRPr/>
            </a:pPr>
            <a:r>
              <a:rPr lang="en-GB"/>
              <a:t>AE2AIM: Artificial Intelligence Methods </a:t>
            </a:r>
            <a:endParaRPr lang="en-GB" dirty="0"/>
          </a:p>
        </p:txBody>
      </p:sp>
      <p:sp>
        <p:nvSpPr>
          <p:cNvPr id="1030" name="Rectangle 6"/>
          <p:cNvSpPr>
            <a:spLocks noGrp="1" noChangeArrowheads="1"/>
          </p:cNvSpPr>
          <p:nvPr>
            <p:ph type="sldNum" sz="quarter" idx="4"/>
          </p:nvPr>
        </p:nvSpPr>
        <p:spPr bwMode="auto">
          <a:xfrm>
            <a:off x="7885113" y="6337300"/>
            <a:ext cx="1008062"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1" smtClean="0">
                <a:ea typeface="宋体" pitchFamily="2" charset="-122"/>
              </a:defRPr>
            </a:lvl1pPr>
          </a:lstStyle>
          <a:p>
            <a:pPr>
              <a:defRPr/>
            </a:pPr>
            <a:fld id="{D82C9BD8-B864-4C84-9CA8-E107DA123E91}" type="slidenum">
              <a:rPr lang="en-GB" altLang="zh-CN" smtClean="0"/>
              <a:pPr>
                <a:defRPr/>
              </a:pPr>
              <a:t>‹#›</a:t>
            </a:fld>
            <a:endParaRPr lang="en-GB" altLang="zh-CN" dirty="0"/>
          </a:p>
        </p:txBody>
      </p:sp>
      <p:sp>
        <p:nvSpPr>
          <p:cNvPr id="2057" name="Rectangle 11"/>
          <p:cNvSpPr>
            <a:spLocks noGrp="1" noChangeArrowheads="1"/>
          </p:cNvSpPr>
          <p:nvPr>
            <p:ph type="body" idx="1"/>
          </p:nvPr>
        </p:nvSpPr>
        <p:spPr bwMode="auto">
          <a:xfrm>
            <a:off x="468313" y="1052736"/>
            <a:ext cx="8229600" cy="511256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GB" altLang="zh-CN" dirty="0"/>
              <a:t>Click to edit Master text styles</a:t>
            </a:r>
          </a:p>
          <a:p>
            <a:pPr lvl="1"/>
            <a:r>
              <a:rPr lang="en-GB" altLang="zh-CN" dirty="0"/>
              <a:t>Second level</a:t>
            </a:r>
          </a:p>
          <a:p>
            <a:pPr lvl="2"/>
            <a:r>
              <a:rPr lang="en-GB" altLang="zh-CN" dirty="0"/>
              <a:t>Third level</a:t>
            </a:r>
          </a:p>
          <a:p>
            <a:pPr lvl="3"/>
            <a:r>
              <a:rPr lang="en-GB" altLang="zh-CN" dirty="0"/>
              <a:t>Fourth level</a:t>
            </a:r>
          </a:p>
          <a:p>
            <a:pPr lvl="4"/>
            <a:r>
              <a:rPr lang="en-GB" altLang="zh-CN" dirty="0"/>
              <a:t>Fifth level</a:t>
            </a:r>
          </a:p>
        </p:txBody>
      </p:sp>
      <p:pic>
        <p:nvPicPr>
          <p:cNvPr id="1027" name="Picture 3" descr="E:\UNNC-Logo\UoN-UK-C-M_BlueCMYK1.JPG"/>
          <p:cNvPicPr>
            <a:picLocks noChangeAspect="1" noChangeArrowheads="1"/>
          </p:cNvPicPr>
          <p:nvPr userDrawn="1"/>
        </p:nvPicPr>
        <p:blipFill>
          <a:blip r:embed="rId6" cstate="print"/>
          <a:srcRect/>
          <a:stretch>
            <a:fillRect/>
          </a:stretch>
        </p:blipFill>
        <p:spPr bwMode="auto">
          <a:xfrm>
            <a:off x="0" y="6216425"/>
            <a:ext cx="1440160" cy="641575"/>
          </a:xfrm>
          <a:prstGeom prst="rect">
            <a:avLst/>
          </a:prstGeom>
          <a:noFill/>
        </p:spPr>
      </p:pic>
      <p:sp>
        <p:nvSpPr>
          <p:cNvPr id="2" name="Title Placeholder 1"/>
          <p:cNvSpPr>
            <a:spLocks noGrp="1"/>
          </p:cNvSpPr>
          <p:nvPr>
            <p:ph type="title"/>
          </p:nvPr>
        </p:nvSpPr>
        <p:spPr>
          <a:xfrm>
            <a:off x="323528" y="15115"/>
            <a:ext cx="8496944" cy="893605"/>
          </a:xfrm>
          <a:prstGeom prst="rect">
            <a:avLst/>
          </a:prstGeom>
        </p:spPr>
        <p:txBody>
          <a:bodyPr vert="horz" lIns="91440" tIns="45720" rIns="91440" bIns="45720" rtlCol="0" anchor="ctr">
            <a:normAutofit/>
          </a:bodyPr>
          <a:lstStyle/>
          <a:p>
            <a:r>
              <a:rPr lang="en-US" dirty="0"/>
              <a:t>Click to edit Master title style</a:t>
            </a:r>
          </a:p>
        </p:txBody>
      </p:sp>
    </p:spTree>
  </p:cSld>
  <p:clrMap bg1="lt1" tx1="dk1" bg2="lt2" tx2="dk2" accent1="accent1" accent2="accent2" accent3="accent3" accent4="accent4" accent5="accent5" accent6="accent6" hlink="hlink" folHlink="folHlink"/>
  <p:sldLayoutIdLst>
    <p:sldLayoutId id="2147483651" r:id="rId1"/>
    <p:sldLayoutId id="2147483661" r:id="rId2"/>
    <p:sldLayoutId id="2147483662" r:id="rId3"/>
    <p:sldLayoutId id="2147483663" r:id="rId4"/>
  </p:sldLayoutIdLst>
  <p:hf hdr="0" dt="0"/>
  <p:txStyles>
    <p:titleStyle>
      <a:lvl1pPr algn="ctr" rtl="0" eaLnBrk="0" fontAlgn="base" hangingPunct="0">
        <a:spcBef>
          <a:spcPct val="0"/>
        </a:spcBef>
        <a:spcAft>
          <a:spcPct val="0"/>
        </a:spcAft>
        <a:defRPr sz="3200" b="1">
          <a:solidFill>
            <a:schemeClr val="tx2"/>
          </a:solidFill>
          <a:latin typeface="Garamond"/>
          <a:ea typeface="+mj-ea"/>
          <a:cs typeface="Verdana"/>
        </a:defRPr>
      </a:lvl1pPr>
      <a:lvl2pPr algn="ctr" rtl="0" eaLnBrk="0" fontAlgn="base" hangingPunct="0">
        <a:spcBef>
          <a:spcPct val="0"/>
        </a:spcBef>
        <a:spcAft>
          <a:spcPct val="0"/>
        </a:spcAft>
        <a:defRPr sz="3200" b="1">
          <a:solidFill>
            <a:schemeClr val="tx2"/>
          </a:solidFill>
          <a:latin typeface="Times New Roman" pitchFamily="18" charset="0"/>
        </a:defRPr>
      </a:lvl2pPr>
      <a:lvl3pPr algn="ctr" rtl="0" eaLnBrk="0" fontAlgn="base" hangingPunct="0">
        <a:spcBef>
          <a:spcPct val="0"/>
        </a:spcBef>
        <a:spcAft>
          <a:spcPct val="0"/>
        </a:spcAft>
        <a:defRPr sz="3200" b="1">
          <a:solidFill>
            <a:schemeClr val="tx2"/>
          </a:solidFill>
          <a:latin typeface="Times New Roman" pitchFamily="18" charset="0"/>
        </a:defRPr>
      </a:lvl3pPr>
      <a:lvl4pPr algn="ctr" rtl="0" eaLnBrk="0" fontAlgn="base" hangingPunct="0">
        <a:spcBef>
          <a:spcPct val="0"/>
        </a:spcBef>
        <a:spcAft>
          <a:spcPct val="0"/>
        </a:spcAft>
        <a:defRPr sz="3200" b="1">
          <a:solidFill>
            <a:schemeClr val="tx2"/>
          </a:solidFill>
          <a:latin typeface="Times New Roman" pitchFamily="18" charset="0"/>
        </a:defRPr>
      </a:lvl4pPr>
      <a:lvl5pPr algn="ctr" rtl="0" eaLnBrk="0" fontAlgn="base" hangingPunct="0">
        <a:spcBef>
          <a:spcPct val="0"/>
        </a:spcBef>
        <a:spcAft>
          <a:spcPct val="0"/>
        </a:spcAft>
        <a:defRPr sz="3200" b="1">
          <a:solidFill>
            <a:schemeClr val="tx2"/>
          </a:solidFill>
          <a:latin typeface="Times New Roman" pitchFamily="18" charset="0"/>
        </a:defRPr>
      </a:lvl5pPr>
      <a:lvl6pPr marL="457200" algn="ctr" rtl="0" fontAlgn="base">
        <a:spcBef>
          <a:spcPct val="0"/>
        </a:spcBef>
        <a:spcAft>
          <a:spcPct val="0"/>
        </a:spcAft>
        <a:defRPr sz="3200" b="1">
          <a:solidFill>
            <a:schemeClr val="tx2"/>
          </a:solidFill>
          <a:latin typeface="Times New Roman" pitchFamily="18" charset="0"/>
        </a:defRPr>
      </a:lvl6pPr>
      <a:lvl7pPr marL="914400" algn="ctr" rtl="0" fontAlgn="base">
        <a:spcBef>
          <a:spcPct val="0"/>
        </a:spcBef>
        <a:spcAft>
          <a:spcPct val="0"/>
        </a:spcAft>
        <a:defRPr sz="3200" b="1">
          <a:solidFill>
            <a:schemeClr val="tx2"/>
          </a:solidFill>
          <a:latin typeface="Times New Roman" pitchFamily="18" charset="0"/>
        </a:defRPr>
      </a:lvl7pPr>
      <a:lvl8pPr marL="1371600" algn="ctr" rtl="0" fontAlgn="base">
        <a:spcBef>
          <a:spcPct val="0"/>
        </a:spcBef>
        <a:spcAft>
          <a:spcPct val="0"/>
        </a:spcAft>
        <a:defRPr sz="3200" b="1">
          <a:solidFill>
            <a:schemeClr val="tx2"/>
          </a:solidFill>
          <a:latin typeface="Times New Roman" pitchFamily="18" charset="0"/>
        </a:defRPr>
      </a:lvl8pPr>
      <a:lvl9pPr marL="1828800" algn="ctr" rtl="0" fontAlgn="base">
        <a:spcBef>
          <a:spcPct val="0"/>
        </a:spcBef>
        <a:spcAft>
          <a:spcPct val="0"/>
        </a:spcAft>
        <a:defRPr sz="3200" b="1">
          <a:solidFill>
            <a:schemeClr val="tx2"/>
          </a:solidFill>
          <a:latin typeface="Times New Roman" pitchFamily="18" charset="0"/>
        </a:defRPr>
      </a:lvl9pPr>
    </p:titleStyle>
    <p:bodyStyle>
      <a:lvl1pPr marL="342900" indent="-342900" algn="l" rtl="0" eaLnBrk="0" fontAlgn="base" hangingPunct="0">
        <a:spcBef>
          <a:spcPts val="1000"/>
        </a:spcBef>
        <a:spcAft>
          <a:spcPct val="0"/>
        </a:spcAft>
        <a:buChar char="•"/>
        <a:defRPr sz="2400" b="1">
          <a:solidFill>
            <a:srgbClr val="000000"/>
          </a:solidFill>
          <a:latin typeface="Garamond"/>
          <a:ea typeface="+mn-ea"/>
          <a:cs typeface="Verdana"/>
        </a:defRPr>
      </a:lvl1pPr>
      <a:lvl2pPr marL="742950" indent="-285750" algn="l" rtl="0" eaLnBrk="0" fontAlgn="base" hangingPunct="0">
        <a:spcBef>
          <a:spcPts val="1000"/>
        </a:spcBef>
        <a:spcAft>
          <a:spcPct val="0"/>
        </a:spcAft>
        <a:buChar char="–"/>
        <a:defRPr sz="2400">
          <a:solidFill>
            <a:srgbClr val="000000"/>
          </a:solidFill>
          <a:latin typeface="Garamond"/>
          <a:cs typeface="Verdana"/>
        </a:defRPr>
      </a:lvl2pPr>
      <a:lvl3pPr marL="1143000" indent="-228600" algn="l" rtl="0" eaLnBrk="0" fontAlgn="base" hangingPunct="0">
        <a:spcBef>
          <a:spcPts val="1000"/>
        </a:spcBef>
        <a:spcAft>
          <a:spcPct val="0"/>
        </a:spcAft>
        <a:buChar char="•"/>
        <a:defRPr sz="2000" b="1">
          <a:solidFill>
            <a:srgbClr val="000000"/>
          </a:solidFill>
          <a:latin typeface="Garamond"/>
          <a:cs typeface="Verdana"/>
        </a:defRPr>
      </a:lvl3pPr>
      <a:lvl4pPr marL="1600200" indent="-228600" algn="l" rtl="0" eaLnBrk="0" fontAlgn="base" hangingPunct="0">
        <a:spcBef>
          <a:spcPts val="1000"/>
        </a:spcBef>
        <a:spcAft>
          <a:spcPct val="0"/>
        </a:spcAft>
        <a:buChar char="–"/>
        <a:defRPr sz="1800" b="1">
          <a:solidFill>
            <a:srgbClr val="000000"/>
          </a:solidFill>
          <a:latin typeface="Garamond"/>
          <a:cs typeface="Verdana"/>
        </a:defRPr>
      </a:lvl4pPr>
      <a:lvl5pPr marL="2057400" indent="-228600" algn="l" rtl="0" eaLnBrk="0" fontAlgn="base" hangingPunct="0">
        <a:spcBef>
          <a:spcPts val="1000"/>
        </a:spcBef>
        <a:spcAft>
          <a:spcPct val="0"/>
        </a:spcAft>
        <a:buChar char="»"/>
        <a:defRPr sz="1800">
          <a:solidFill>
            <a:srgbClr val="000000"/>
          </a:solidFill>
          <a:latin typeface="Garamond"/>
          <a:cs typeface="Verdana"/>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Maximum_flow_problem" TargetMode="Externa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4.emf"/></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38.png"/><Relationship Id="rId4" Type="http://schemas.openxmlformats.org/officeDocument/2006/relationships/image" Target="../media/image15.emf"/></Relationships>
</file>

<file path=ppt/slides/_rels/slide19.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9.png"/><Relationship Id="rId7" Type="http://schemas.openxmlformats.org/officeDocument/2006/relationships/image" Target="../media/image81.png"/><Relationship Id="rId2" Type="http://schemas.openxmlformats.org/officeDocument/2006/relationships/image" Target="../media/image72.png"/><Relationship Id="rId1" Type="http://schemas.openxmlformats.org/officeDocument/2006/relationships/slideLayout" Target="../slideLayouts/slideLayout4.xml"/><Relationship Id="rId6" Type="http://schemas.openxmlformats.org/officeDocument/2006/relationships/image" Target="../media/image270.png"/><Relationship Id="rId5" Type="http://schemas.openxmlformats.org/officeDocument/2006/relationships/image" Target="../media/image31.png"/><Relationship Id="rId4" Type="http://schemas.openxmlformats.org/officeDocument/2006/relationships/image" Target="../media/image300.png"/><Relationship Id="rId9"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hyperlink" Target="https://www.nottingham.edu.cn/en/science-engineering/staffprofile/huan-jin.aspx" TargetMode="External"/><Relationship Id="rId2" Type="http://schemas.openxmlformats.org/officeDocument/2006/relationships/hyperlink" Target="mailto:huan.jin@nottingham.edu.cn"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67.png"/><Relationship Id="rId1" Type="http://schemas.openxmlformats.org/officeDocument/2006/relationships/slideLayout" Target="../slideLayouts/slideLayout4.xml"/><Relationship Id="rId6" Type="http://schemas.openxmlformats.org/officeDocument/2006/relationships/image" Target="../media/image71.png"/><Relationship Id="rId5" Type="http://schemas.openxmlformats.org/officeDocument/2006/relationships/image" Target="../media/image24.png"/><Relationship Id="rId4" Type="http://schemas.openxmlformats.org/officeDocument/2006/relationships/image" Target="../media/image170.png"/></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8" Type="http://schemas.openxmlformats.org/officeDocument/2006/relationships/image" Target="../media/image79.png"/><Relationship Id="rId3" Type="http://schemas.openxmlformats.org/officeDocument/2006/relationships/image" Target="../media/image74.png"/><Relationship Id="rId7" Type="http://schemas.openxmlformats.org/officeDocument/2006/relationships/image" Target="../media/image78.png"/><Relationship Id="rId2" Type="http://schemas.openxmlformats.org/officeDocument/2006/relationships/image" Target="../media/image73.png"/><Relationship Id="rId1" Type="http://schemas.openxmlformats.org/officeDocument/2006/relationships/slideLayout" Target="../slideLayouts/slideLayout4.xml"/><Relationship Id="rId6" Type="http://schemas.openxmlformats.org/officeDocument/2006/relationships/image" Target="../media/image77.png"/><Relationship Id="rId5" Type="http://schemas.openxmlformats.org/officeDocument/2006/relationships/image" Target="../media/image76.png"/><Relationship Id="rId10" Type="http://schemas.openxmlformats.org/officeDocument/2006/relationships/image" Target="../media/image68.png"/><Relationship Id="rId4" Type="http://schemas.openxmlformats.org/officeDocument/2006/relationships/image" Target="../media/image75.png"/><Relationship Id="rId9" Type="http://schemas.openxmlformats.org/officeDocument/2006/relationships/image" Target="../media/image6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hyperlink" Target="https://www.youtube.com/watch?v=R6BQ3gBrfjQ" TargetMode="External"/><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s://www.ibm.com/products/ilog-cplex-optimization-studio" TargetMode="External"/><Relationship Id="rId2" Type="http://schemas.openxmlformats.org/officeDocument/2006/relationships/hyperlink" Target="https://ibm.onthehub.com/WebStore/ProductSearchOfferingList.aspx?srch=ilog+cplex" TargetMode="Externa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Footer Placeholder 6"/>
          <p:cNvSpPr>
            <a:spLocks noGrp="1"/>
          </p:cNvSpPr>
          <p:nvPr>
            <p:ph type="ftr" sz="quarter" idx="11"/>
          </p:nvPr>
        </p:nvSpPr>
        <p:spPr>
          <a:noFill/>
        </p:spPr>
        <p:txBody>
          <a:bodyPr/>
          <a:lstStyle/>
          <a:p>
            <a:r>
              <a:rPr lang="en-GB" altLang="zh-CN" dirty="0">
                <a:ea typeface="宋体" charset="-122"/>
              </a:rPr>
              <a:t>AE2AIM: Artificial Intelligence Methods </a:t>
            </a:r>
          </a:p>
        </p:txBody>
      </p:sp>
      <p:sp>
        <p:nvSpPr>
          <p:cNvPr id="4101" name="Rectangle 3"/>
          <p:cNvSpPr>
            <a:spLocks noGrp="1" noChangeArrowheads="1"/>
          </p:cNvSpPr>
          <p:nvPr>
            <p:ph type="body" sz="half" idx="1"/>
          </p:nvPr>
        </p:nvSpPr>
        <p:spPr>
          <a:xfrm>
            <a:off x="755650" y="1700213"/>
            <a:ext cx="7920038" cy="1152723"/>
          </a:xfrm>
        </p:spPr>
        <p:txBody>
          <a:bodyPr/>
          <a:lstStyle/>
          <a:p>
            <a:pPr algn="ctr" eaLnBrk="1" hangingPunct="1">
              <a:lnSpc>
                <a:spcPct val="150000"/>
              </a:lnSpc>
              <a:buNone/>
            </a:pPr>
            <a:r>
              <a:rPr lang="en-US" altLang="zh-CN" sz="2400" b="1" dirty="0"/>
              <a:t>Artificial Intelligence Methods (AE2AIM)</a:t>
            </a:r>
          </a:p>
          <a:p>
            <a:pPr algn="ctr" eaLnBrk="1" hangingPunct="1">
              <a:lnSpc>
                <a:spcPct val="150000"/>
              </a:lnSpc>
              <a:buNone/>
            </a:pPr>
            <a:r>
              <a:rPr lang="en-US" altLang="zh-CN" sz="2800" dirty="0" err="1">
                <a:solidFill>
                  <a:srgbClr val="323296"/>
                </a:solidFill>
              </a:rPr>
              <a:t>Lec</a:t>
            </a:r>
            <a:r>
              <a:rPr lang="en-US" altLang="zh-CN" sz="2800" dirty="0">
                <a:solidFill>
                  <a:srgbClr val="323296"/>
                </a:solidFill>
              </a:rPr>
              <a:t>. 02: Linear Programming</a:t>
            </a:r>
            <a:endParaRPr lang="zh-CN" altLang="zh-CN" sz="2800" dirty="0">
              <a:solidFill>
                <a:srgbClr val="323296"/>
              </a:solidFill>
            </a:endParaRPr>
          </a:p>
          <a:p>
            <a:pPr algn="ctr" eaLnBrk="1" hangingPunct="1">
              <a:buFontTx/>
              <a:buNone/>
            </a:pPr>
            <a:endParaRPr lang="en-GB" altLang="zh-CN" sz="2800" b="1" dirty="0">
              <a:latin typeface="Times New Roman" pitchFamily="18" charset="0"/>
              <a:ea typeface="宋体" pitchFamily="2" charset="-122"/>
            </a:endParaRPr>
          </a:p>
        </p:txBody>
      </p:sp>
      <p:sp>
        <p:nvSpPr>
          <p:cNvPr id="8" name="Rectangle 3"/>
          <p:cNvSpPr txBox="1">
            <a:spLocks noChangeArrowheads="1"/>
          </p:cNvSpPr>
          <p:nvPr/>
        </p:nvSpPr>
        <p:spPr bwMode="auto">
          <a:xfrm>
            <a:off x="1238944" y="3470984"/>
            <a:ext cx="6810375" cy="22796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ctr" defTabSz="914400" rtl="0" eaLnBrk="1" fontAlgn="base" latinLnBrk="0" hangingPunct="1">
              <a:lnSpc>
                <a:spcPct val="100000"/>
              </a:lnSpc>
              <a:spcBef>
                <a:spcPct val="20000"/>
              </a:spcBef>
              <a:spcAft>
                <a:spcPct val="0"/>
              </a:spcAft>
              <a:buClrTx/>
              <a:buSzTx/>
              <a:tabLst/>
              <a:defRPr/>
            </a:pPr>
            <a:r>
              <a:rPr kumimoji="0" lang="en-US" altLang="zh-CN" sz="2000" b="1" i="0" u="none" strike="noStrike" kern="0" cap="none" spc="0" normalizeH="0" baseline="0" noProof="0" dirty="0" smtClean="0">
                <a:ln>
                  <a:noFill/>
                </a:ln>
                <a:solidFill>
                  <a:srgbClr val="000000"/>
                </a:solidFill>
                <a:effectLst/>
                <a:uLnTx/>
                <a:uFillTx/>
                <a:latin typeface="Verdana" pitchFamily="34" charset="0"/>
                <a:ea typeface="宋体" charset="-122"/>
                <a:cs typeface="+mn-cs"/>
              </a:rPr>
              <a:t>Huan Jin</a:t>
            </a:r>
            <a:endParaRPr kumimoji="0" lang="en-GB" altLang="zh-CN" sz="2000" b="1" i="0" u="none" strike="noStrike" kern="0" cap="none" spc="0" normalizeH="0" baseline="0" noProof="0" dirty="0">
              <a:ln>
                <a:noFill/>
              </a:ln>
              <a:solidFill>
                <a:srgbClr val="000000"/>
              </a:solidFill>
              <a:effectLst/>
              <a:uLnTx/>
              <a:uFillTx/>
              <a:latin typeface="Verdana" pitchFamily="34" charset="0"/>
              <a:ea typeface="宋体" charset="-122"/>
              <a:cs typeface="+mn-cs"/>
            </a:endParaRPr>
          </a:p>
          <a:p>
            <a:pPr marL="342900" marR="0" lvl="0" indent="-342900" algn="ctr" defTabSz="914400" rtl="0" eaLnBrk="1" fontAlgn="base" latinLnBrk="0" hangingPunct="1">
              <a:lnSpc>
                <a:spcPct val="100000"/>
              </a:lnSpc>
              <a:spcBef>
                <a:spcPct val="20000"/>
              </a:spcBef>
              <a:spcAft>
                <a:spcPct val="0"/>
              </a:spcAft>
              <a:buClrTx/>
              <a:buSzTx/>
              <a:tabLst/>
              <a:defRPr/>
            </a:pPr>
            <a:endParaRPr kumimoji="0" lang="en-GB" altLang="zh-CN" sz="2000" i="0" u="none" strike="noStrike" kern="0" cap="none" spc="0" normalizeH="0" baseline="0" noProof="0" dirty="0">
              <a:ln>
                <a:noFill/>
              </a:ln>
              <a:solidFill>
                <a:srgbClr val="000000"/>
              </a:solidFill>
              <a:effectLst/>
              <a:uLnTx/>
              <a:uFillTx/>
              <a:latin typeface="Verdana" pitchFamily="34" charset="0"/>
              <a:ea typeface="宋体" charset="-122"/>
              <a:cs typeface="+mn-cs"/>
            </a:endParaRPr>
          </a:p>
          <a:p>
            <a:pPr marL="342900" marR="0" lvl="0" indent="-342900" algn="ctr" defTabSz="914400" rtl="0" eaLnBrk="1" fontAlgn="base" latinLnBrk="0" hangingPunct="1">
              <a:lnSpc>
                <a:spcPct val="100000"/>
              </a:lnSpc>
              <a:spcBef>
                <a:spcPct val="20000"/>
              </a:spcBef>
              <a:spcAft>
                <a:spcPct val="0"/>
              </a:spcAft>
              <a:buClrTx/>
              <a:buSzTx/>
              <a:tabLst/>
              <a:defRPr/>
            </a:pPr>
            <a:endParaRPr kumimoji="0" lang="en-GB" altLang="zh-CN" sz="2200" i="0" u="none" strike="noStrike" kern="0" cap="none" spc="0" normalizeH="0" baseline="0" noProof="0" dirty="0">
              <a:ln>
                <a:noFill/>
              </a:ln>
              <a:solidFill>
                <a:srgbClr val="000000"/>
              </a:solidFill>
              <a:effectLst/>
              <a:uLnTx/>
              <a:uFillTx/>
              <a:latin typeface="Verdana" pitchFamily="34" charset="0"/>
              <a:ea typeface="宋体" charset="-122"/>
              <a:cs typeface="+mn-cs"/>
            </a:endParaRPr>
          </a:p>
        </p:txBody>
      </p:sp>
      <p:sp>
        <p:nvSpPr>
          <p:cNvPr id="2" name="Slide Number Placeholder 1"/>
          <p:cNvSpPr>
            <a:spLocks noGrp="1"/>
          </p:cNvSpPr>
          <p:nvPr>
            <p:ph type="sldNum" sz="quarter" idx="12"/>
          </p:nvPr>
        </p:nvSpPr>
        <p:spPr/>
        <p:txBody>
          <a:bodyPr/>
          <a:lstStyle/>
          <a:p>
            <a:pPr>
              <a:defRPr/>
            </a:pPr>
            <a:fld id="{263661D5-87BF-45CA-972D-85C1C12738FE}" type="slidenum">
              <a:rPr lang="en-GB" altLang="zh-CN" smtClean="0"/>
              <a:pPr>
                <a:defRPr/>
              </a:pPr>
              <a:t>1</a:t>
            </a:fld>
            <a:endParaRPr lang="en-GB" altLang="zh-CN" dirty="0"/>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s-MX" dirty="0" err="1"/>
              <a:t>Solution</a:t>
            </a:r>
            <a:r>
              <a:rPr lang="es-MX" dirty="0"/>
              <a:t> </a:t>
            </a:r>
            <a:r>
              <a:rPr lang="es-MX" dirty="0" err="1"/>
              <a:t>approach</a:t>
            </a:r>
            <a:r>
              <a:rPr lang="es-MX" dirty="0"/>
              <a:t> (</a:t>
            </a:r>
            <a:r>
              <a:rPr lang="es-MX" dirty="0" err="1"/>
              <a:t>Three</a:t>
            </a:r>
            <a:r>
              <a:rPr lang="es-MX" dirty="0"/>
              <a:t> </a:t>
            </a:r>
            <a:r>
              <a:rPr lang="es-MX" dirty="0" err="1"/>
              <a:t>basic</a:t>
            </a:r>
            <a:r>
              <a:rPr lang="es-MX" dirty="0"/>
              <a:t> </a:t>
            </a:r>
            <a:r>
              <a:rPr lang="es-MX" dirty="0" err="1"/>
              <a:t>questions</a:t>
            </a:r>
            <a:r>
              <a:rPr lang="es-MX" dirty="0"/>
              <a:t>)</a:t>
            </a:r>
            <a:endParaRPr lang="en-US" dirty="0"/>
          </a:p>
        </p:txBody>
      </p:sp>
      <p:sp>
        <p:nvSpPr>
          <p:cNvPr id="3" name="Text Placeholder 2"/>
          <p:cNvSpPr>
            <a:spLocks noGrp="1"/>
          </p:cNvSpPr>
          <p:nvPr>
            <p:ph type="body" sz="quarter" idx="13"/>
          </p:nvPr>
        </p:nvSpPr>
        <p:spPr>
          <a:xfrm>
            <a:off x="76200" y="685800"/>
            <a:ext cx="8835044" cy="5638800"/>
          </a:xfrm>
        </p:spPr>
        <p:txBody>
          <a:bodyPr/>
          <a:lstStyle/>
          <a:p>
            <a:pPr marL="514350" indent="-514350">
              <a:buFont typeface="+mj-lt"/>
              <a:buAutoNum type="arabicPeriod"/>
            </a:pPr>
            <a:endParaRPr lang="es-MX" dirty="0"/>
          </a:p>
          <a:p>
            <a:pPr marL="514350" indent="-514350">
              <a:buFont typeface="+mj-lt"/>
              <a:buAutoNum type="arabicPeriod" startAt="3"/>
            </a:pPr>
            <a:r>
              <a:rPr lang="en-US" dirty="0"/>
              <a:t>What are the limitations? What are my </a:t>
            </a:r>
            <a:r>
              <a:rPr lang="en-US" b="1" dirty="0"/>
              <a:t>constraints</a:t>
            </a:r>
            <a:r>
              <a:rPr lang="en-US" dirty="0"/>
              <a:t>?</a:t>
            </a:r>
          </a:p>
          <a:p>
            <a:pPr marL="514350" indent="-514350">
              <a:buFont typeface="+mj-lt"/>
              <a:buAutoNum type="arabicPeriod" startAt="3"/>
            </a:pPr>
            <a:endParaRPr lang="en-US" dirty="0"/>
          </a:p>
        </p:txBody>
      </p:sp>
      <p:pic>
        <p:nvPicPr>
          <p:cNvPr id="6" name="Picture 5"/>
          <p:cNvPicPr>
            <a:picLocks noChangeAspect="1"/>
          </p:cNvPicPr>
          <p:nvPr/>
        </p:nvPicPr>
        <p:blipFill>
          <a:blip r:embed="rId2"/>
          <a:stretch>
            <a:fillRect/>
          </a:stretch>
        </p:blipFill>
        <p:spPr>
          <a:xfrm>
            <a:off x="1249344" y="2157875"/>
            <a:ext cx="6729125" cy="3835601"/>
          </a:xfrm>
          <a:prstGeom prst="rect">
            <a:avLst/>
          </a:prstGeom>
        </p:spPr>
      </p:pic>
    </p:spTree>
    <p:extLst>
      <p:ext uri="{BB962C8B-B14F-4D97-AF65-F5344CB8AC3E}">
        <p14:creationId xmlns:p14="http://schemas.microsoft.com/office/powerpoint/2010/main" val="1795925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en-US" altLang="zh-CN" dirty="0" smtClean="0"/>
              <a:t>Formulate</a:t>
            </a:r>
            <a:r>
              <a:rPr kumimoji="1" lang="zh-CN" altLang="en-US" dirty="0" smtClean="0"/>
              <a:t> </a:t>
            </a:r>
            <a:r>
              <a:rPr kumimoji="1" lang="en-US" altLang="zh-CN" dirty="0" smtClean="0"/>
              <a:t>a</a:t>
            </a:r>
            <a:r>
              <a:rPr kumimoji="1" lang="zh-CN" altLang="en-US" dirty="0" smtClean="0"/>
              <a:t> </a:t>
            </a:r>
            <a:r>
              <a:rPr kumimoji="1" lang="en-US" altLang="zh-CN" dirty="0" smtClean="0"/>
              <a:t>LP</a:t>
            </a:r>
            <a:endParaRPr kumimoji="1" lang="zh-CN" altLang="en-US" dirty="0"/>
          </a:p>
        </p:txBody>
      </p:sp>
      <p:sp>
        <p:nvSpPr>
          <p:cNvPr id="3" name="文本占位符 2"/>
          <p:cNvSpPr>
            <a:spLocks noGrp="1"/>
          </p:cNvSpPr>
          <p:nvPr>
            <p:ph type="body" sz="quarter" idx="13"/>
          </p:nvPr>
        </p:nvSpPr>
        <p:spPr>
          <a:xfrm>
            <a:off x="76200" y="930959"/>
            <a:ext cx="8991600" cy="5638800"/>
          </a:xfrm>
        </p:spPr>
        <p:txBody>
          <a:bodyPr/>
          <a:lstStyle/>
          <a:p>
            <a:r>
              <a:rPr kumimoji="1" lang="en-US" altLang="zh-CN" dirty="0" smtClean="0"/>
              <a:t>Step</a:t>
            </a:r>
            <a:r>
              <a:rPr kumimoji="1" lang="zh-CN" altLang="en-US" dirty="0" smtClean="0"/>
              <a:t> </a:t>
            </a:r>
            <a:r>
              <a:rPr kumimoji="1" lang="en-US" altLang="zh-CN" dirty="0" smtClean="0"/>
              <a:t>1:</a:t>
            </a:r>
            <a:r>
              <a:rPr kumimoji="1" lang="zh-CN" altLang="en-US" dirty="0" smtClean="0"/>
              <a:t> </a:t>
            </a:r>
            <a:r>
              <a:rPr lang="en-US" altLang="zh-CN" dirty="0" smtClean="0"/>
              <a:t>Determine </a:t>
            </a:r>
            <a:r>
              <a:rPr lang="en-US" altLang="zh-CN" dirty="0"/>
              <a:t>Decision Variables </a:t>
            </a:r>
          </a:p>
          <a:p>
            <a:pPr marL="400050" lvl="1" indent="0">
              <a:buNone/>
            </a:pPr>
            <a:r>
              <a:rPr lang="en-US" altLang="zh-CN" b="0" i="1" dirty="0" smtClean="0">
                <a:latin typeface="Times New Roman" charset="0"/>
                <a:ea typeface="Times New Roman" charset="0"/>
                <a:cs typeface="Times New Roman" charset="0"/>
              </a:rPr>
              <a:t>x</a:t>
            </a:r>
            <a:r>
              <a:rPr lang="en-US" altLang="zh-CN" b="0" baseline="-25000" dirty="0" smtClean="0">
                <a:latin typeface="Times New Roman" charset="0"/>
                <a:ea typeface="Times New Roman" charset="0"/>
                <a:cs typeface="Times New Roman" charset="0"/>
              </a:rPr>
              <a:t>1</a:t>
            </a:r>
            <a:r>
              <a:rPr lang="en-US" altLang="zh-CN" b="0" dirty="0" smtClean="0">
                <a:latin typeface="Times New Roman" charset="0"/>
                <a:ea typeface="Times New Roman" charset="0"/>
                <a:cs typeface="Times New Roman" charset="0"/>
              </a:rPr>
              <a:t>=</a:t>
            </a:r>
            <a:r>
              <a:rPr lang="zh-CN" altLang="en-US" b="0" dirty="0" smtClean="0">
                <a:latin typeface="Times New Roman" charset="0"/>
                <a:ea typeface="Times New Roman" charset="0"/>
                <a:cs typeface="Times New Roman" charset="0"/>
              </a:rPr>
              <a:t> </a:t>
            </a:r>
            <a:r>
              <a:rPr lang="en-US" altLang="zh-CN" b="0" dirty="0" smtClean="0">
                <a:latin typeface="Times New Roman" charset="0"/>
                <a:ea typeface="Times New Roman" charset="0"/>
                <a:cs typeface="Times New Roman" charset="0"/>
              </a:rPr>
              <a:t>The</a:t>
            </a:r>
            <a:r>
              <a:rPr lang="zh-CN" altLang="en-US" b="0" dirty="0" smtClean="0">
                <a:latin typeface="Times New Roman" charset="0"/>
                <a:ea typeface="Times New Roman" charset="0"/>
                <a:cs typeface="Times New Roman" charset="0"/>
              </a:rPr>
              <a:t> </a:t>
            </a:r>
            <a:r>
              <a:rPr lang="en-US" altLang="zh-CN" b="0" dirty="0" smtClean="0">
                <a:latin typeface="Times New Roman" charset="0"/>
                <a:ea typeface="Times New Roman" charset="0"/>
                <a:cs typeface="Times New Roman" charset="0"/>
              </a:rPr>
              <a:t>number</a:t>
            </a:r>
            <a:r>
              <a:rPr lang="zh-CN" altLang="en-US" b="0" dirty="0" smtClean="0">
                <a:latin typeface="Times New Roman" charset="0"/>
                <a:ea typeface="Times New Roman" charset="0"/>
                <a:cs typeface="Times New Roman" charset="0"/>
              </a:rPr>
              <a:t> </a:t>
            </a:r>
            <a:r>
              <a:rPr lang="en-US" altLang="zh-CN" b="0" dirty="0" smtClean="0">
                <a:latin typeface="Times New Roman" charset="0"/>
                <a:ea typeface="Times New Roman" charset="0"/>
                <a:cs typeface="Times New Roman" charset="0"/>
              </a:rPr>
              <a:t>of</a:t>
            </a:r>
            <a:r>
              <a:rPr lang="zh-CN" altLang="en-US" b="0" dirty="0" smtClean="0">
                <a:latin typeface="Times New Roman" charset="0"/>
                <a:ea typeface="Times New Roman" charset="0"/>
                <a:cs typeface="Times New Roman" charset="0"/>
              </a:rPr>
              <a:t> </a:t>
            </a:r>
            <a:r>
              <a:rPr lang="en-US" altLang="zh-CN" dirty="0" smtClean="0">
                <a:latin typeface="Times New Roman" charset="0"/>
                <a:ea typeface="Times New Roman" charset="0"/>
                <a:cs typeface="Times New Roman" charset="0"/>
              </a:rPr>
              <a:t>Aqua-Spas</a:t>
            </a:r>
            <a:r>
              <a:rPr lang="zh-CN" altLang="en-US" dirty="0" smtClean="0">
                <a:latin typeface="Times New Roman" charset="0"/>
                <a:ea typeface="Times New Roman" charset="0"/>
                <a:cs typeface="Times New Roman" charset="0"/>
              </a:rPr>
              <a:t> </a:t>
            </a:r>
            <a:r>
              <a:rPr lang="en-US" altLang="zh-CN" dirty="0" smtClean="0">
                <a:latin typeface="Times New Roman" charset="0"/>
                <a:ea typeface="Times New Roman" charset="0"/>
                <a:cs typeface="Times New Roman" charset="0"/>
              </a:rPr>
              <a:t>produced</a:t>
            </a:r>
            <a:endParaRPr lang="en-US" altLang="zh-CN" b="0" dirty="0" smtClean="0">
              <a:latin typeface="Times New Roman" charset="0"/>
              <a:ea typeface="Times New Roman" charset="0"/>
              <a:cs typeface="Times New Roman" charset="0"/>
            </a:endParaRPr>
          </a:p>
          <a:p>
            <a:pPr marL="400050" lvl="1" indent="0">
              <a:buNone/>
            </a:pPr>
            <a:r>
              <a:rPr lang="en-US" altLang="zh-CN" b="0" i="1" dirty="0">
                <a:solidFill>
                  <a:schemeClr val="accent4"/>
                </a:solidFill>
                <a:latin typeface="Times New Roman" charset="0"/>
                <a:ea typeface="Times New Roman" charset="0"/>
                <a:cs typeface="Times New Roman" charset="0"/>
              </a:rPr>
              <a:t>x</a:t>
            </a:r>
            <a:r>
              <a:rPr lang="en-US" altLang="zh-CN" b="0" baseline="-25000" dirty="0">
                <a:solidFill>
                  <a:schemeClr val="accent4"/>
                </a:solidFill>
              </a:rPr>
              <a:t>2 </a:t>
            </a:r>
            <a:r>
              <a:rPr lang="en-US" altLang="zh-CN" dirty="0">
                <a:latin typeface="Times New Roman" charset="0"/>
                <a:ea typeface="Times New Roman" charset="0"/>
                <a:cs typeface="Times New Roman" charset="0"/>
              </a:rPr>
              <a:t>=</a:t>
            </a:r>
            <a:r>
              <a:rPr lang="zh-CN" altLang="en-US" dirty="0">
                <a:latin typeface="Times New Roman" charset="0"/>
                <a:ea typeface="Times New Roman" charset="0"/>
                <a:cs typeface="Times New Roman" charset="0"/>
              </a:rPr>
              <a:t> </a:t>
            </a:r>
            <a:r>
              <a:rPr lang="en-US" altLang="zh-CN" dirty="0">
                <a:latin typeface="Times New Roman" charset="0"/>
                <a:ea typeface="Times New Roman" charset="0"/>
                <a:cs typeface="Times New Roman" charset="0"/>
              </a:rPr>
              <a:t>The</a:t>
            </a:r>
            <a:r>
              <a:rPr lang="zh-CN" altLang="en-US" dirty="0">
                <a:latin typeface="Times New Roman" charset="0"/>
                <a:ea typeface="Times New Roman" charset="0"/>
                <a:cs typeface="Times New Roman" charset="0"/>
              </a:rPr>
              <a:t> </a:t>
            </a:r>
            <a:r>
              <a:rPr lang="en-US" altLang="zh-CN" dirty="0">
                <a:latin typeface="Times New Roman" charset="0"/>
                <a:ea typeface="Times New Roman" charset="0"/>
                <a:cs typeface="Times New Roman" charset="0"/>
              </a:rPr>
              <a:t>number</a:t>
            </a:r>
            <a:r>
              <a:rPr lang="zh-CN" altLang="en-US" dirty="0">
                <a:latin typeface="Times New Roman" charset="0"/>
                <a:ea typeface="Times New Roman" charset="0"/>
                <a:cs typeface="Times New Roman" charset="0"/>
              </a:rPr>
              <a:t> </a:t>
            </a:r>
            <a:r>
              <a:rPr lang="en-US" altLang="zh-CN" dirty="0">
                <a:latin typeface="Times New Roman" charset="0"/>
                <a:ea typeface="Times New Roman" charset="0"/>
                <a:cs typeface="Times New Roman" charset="0"/>
              </a:rPr>
              <a:t>of</a:t>
            </a:r>
            <a:r>
              <a:rPr lang="zh-CN" altLang="en-US" dirty="0">
                <a:latin typeface="Times New Roman" charset="0"/>
                <a:ea typeface="Times New Roman" charset="0"/>
                <a:cs typeface="Times New Roman" charset="0"/>
              </a:rPr>
              <a:t> </a:t>
            </a:r>
            <a:r>
              <a:rPr lang="en-US" altLang="zh-CN" dirty="0">
                <a:latin typeface="Times New Roman" charset="0"/>
                <a:ea typeface="Times New Roman" charset="0"/>
                <a:cs typeface="Times New Roman" charset="0"/>
              </a:rPr>
              <a:t>Hydro-Lux</a:t>
            </a:r>
            <a:r>
              <a:rPr lang="zh-CN" altLang="en-US" dirty="0" smtClean="0">
                <a:latin typeface="Times New Roman" charset="0"/>
                <a:ea typeface="Times New Roman" charset="0"/>
                <a:cs typeface="Times New Roman" charset="0"/>
              </a:rPr>
              <a:t> </a:t>
            </a:r>
            <a:r>
              <a:rPr lang="en-US" altLang="zh-CN" dirty="0" smtClean="0">
                <a:latin typeface="Times New Roman" charset="0"/>
                <a:ea typeface="Times New Roman" charset="0"/>
                <a:cs typeface="Times New Roman" charset="0"/>
              </a:rPr>
              <a:t>produced</a:t>
            </a:r>
            <a:endParaRPr lang="en-US" altLang="zh-CN" b="0" baseline="-25000" dirty="0" smtClean="0">
              <a:solidFill>
                <a:schemeClr val="accent4"/>
              </a:solidFill>
            </a:endParaRPr>
          </a:p>
          <a:p>
            <a:r>
              <a:rPr kumimoji="1" lang="en-US" altLang="zh-CN" dirty="0" smtClean="0"/>
              <a:t>Step</a:t>
            </a:r>
            <a:r>
              <a:rPr kumimoji="1" lang="zh-CN" altLang="en-US" dirty="0" smtClean="0"/>
              <a:t> </a:t>
            </a:r>
            <a:r>
              <a:rPr kumimoji="1" lang="en-US" altLang="zh-CN" dirty="0" smtClean="0"/>
              <a:t>2:</a:t>
            </a:r>
            <a:r>
              <a:rPr kumimoji="1" lang="zh-CN" altLang="en-US" dirty="0" smtClean="0"/>
              <a:t> </a:t>
            </a:r>
            <a:r>
              <a:rPr lang="en-US" altLang="zh-CN" dirty="0" smtClean="0"/>
              <a:t>Formulate </a:t>
            </a:r>
            <a:r>
              <a:rPr lang="en-US" altLang="zh-CN" dirty="0"/>
              <a:t>Objective Function</a:t>
            </a:r>
            <a:br>
              <a:rPr lang="en-US" altLang="zh-CN" dirty="0"/>
            </a:br>
            <a:r>
              <a:rPr lang="en-US" altLang="zh-CN" b="0" dirty="0" smtClean="0">
                <a:latin typeface="Times New Roman" charset="0"/>
                <a:ea typeface="Times New Roman" charset="0"/>
                <a:cs typeface="Times New Roman" charset="0"/>
              </a:rPr>
              <a:t>Max </a:t>
            </a:r>
            <a:r>
              <a:rPr lang="en-US" altLang="zh-CN" b="0" dirty="0">
                <a:latin typeface="Times New Roman" charset="0"/>
                <a:ea typeface="Times New Roman" charset="0"/>
                <a:cs typeface="Times New Roman" charset="0"/>
              </a:rPr>
              <a:t>350</a:t>
            </a:r>
            <a:r>
              <a:rPr lang="en-US" altLang="zh-CN" b="0" i="1" dirty="0">
                <a:latin typeface="Times New Roman" charset="0"/>
                <a:ea typeface="Times New Roman" charset="0"/>
                <a:cs typeface="Times New Roman" charset="0"/>
              </a:rPr>
              <a:t>x</a:t>
            </a:r>
            <a:r>
              <a:rPr lang="en-US" altLang="zh-CN" b="0" baseline="-25000" dirty="0">
                <a:latin typeface="Times New Roman" charset="0"/>
                <a:ea typeface="Times New Roman" charset="0"/>
                <a:cs typeface="Times New Roman" charset="0"/>
              </a:rPr>
              <a:t>1</a:t>
            </a:r>
            <a:r>
              <a:rPr lang="en-US" altLang="zh-CN" b="0" dirty="0">
                <a:latin typeface="Times New Roman" charset="0"/>
                <a:ea typeface="Times New Roman" charset="0"/>
                <a:cs typeface="Times New Roman" charset="0"/>
              </a:rPr>
              <a:t> + </a:t>
            </a:r>
            <a:r>
              <a:rPr lang="en-US" altLang="zh-CN" b="0" dirty="0" smtClean="0">
                <a:latin typeface="Times New Roman" charset="0"/>
                <a:ea typeface="Times New Roman" charset="0"/>
                <a:cs typeface="Times New Roman" charset="0"/>
              </a:rPr>
              <a:t>300</a:t>
            </a:r>
            <a:r>
              <a:rPr lang="en-US" altLang="zh-CN" b="0" i="1" dirty="0" smtClean="0">
                <a:latin typeface="Times New Roman" charset="0"/>
                <a:ea typeface="Times New Roman" charset="0"/>
                <a:cs typeface="Times New Roman" charset="0"/>
              </a:rPr>
              <a:t>x</a:t>
            </a:r>
            <a:r>
              <a:rPr lang="en-US" altLang="zh-CN" b="0" baseline="-25000" dirty="0" smtClean="0">
                <a:latin typeface="Times New Roman" charset="0"/>
                <a:ea typeface="Times New Roman" charset="0"/>
                <a:cs typeface="Times New Roman" charset="0"/>
              </a:rPr>
              <a:t>2</a:t>
            </a:r>
            <a:endParaRPr kumimoji="1" lang="en-US" altLang="zh-CN" dirty="0" smtClean="0"/>
          </a:p>
          <a:p>
            <a:r>
              <a:rPr kumimoji="1" lang="en-US" altLang="zh-CN" dirty="0" smtClean="0"/>
              <a:t>Step</a:t>
            </a:r>
            <a:r>
              <a:rPr kumimoji="1" lang="zh-CN" altLang="en-US" dirty="0" smtClean="0"/>
              <a:t> </a:t>
            </a:r>
            <a:r>
              <a:rPr kumimoji="1" lang="en-US" altLang="zh-CN" dirty="0" smtClean="0"/>
              <a:t>3:</a:t>
            </a:r>
            <a:r>
              <a:rPr kumimoji="1" lang="zh-CN" altLang="en-US" dirty="0" smtClean="0"/>
              <a:t> </a:t>
            </a:r>
            <a:r>
              <a:rPr lang="en-US" altLang="zh-CN" dirty="0" smtClean="0"/>
              <a:t>Formulate </a:t>
            </a:r>
            <a:r>
              <a:rPr lang="en-US" altLang="zh-CN" dirty="0"/>
              <a:t>Constraints </a:t>
            </a:r>
          </a:p>
          <a:p>
            <a:pPr marL="400050" lvl="1" indent="0">
              <a:buNone/>
            </a:pPr>
            <a:r>
              <a:rPr lang="en-US" altLang="zh-CN" b="0" i="1" dirty="0">
                <a:solidFill>
                  <a:schemeClr val="accent4"/>
                </a:solidFill>
                <a:latin typeface="Times New Roman" charset="0"/>
                <a:ea typeface="Times New Roman" charset="0"/>
                <a:cs typeface="Times New Roman" charset="0"/>
              </a:rPr>
              <a:t>x</a:t>
            </a:r>
            <a:r>
              <a:rPr lang="en-US" altLang="zh-CN" b="0" baseline="-25000" dirty="0">
                <a:solidFill>
                  <a:schemeClr val="accent4"/>
                </a:solidFill>
              </a:rPr>
              <a:t>1</a:t>
            </a:r>
            <a:r>
              <a:rPr lang="en-US" altLang="zh-CN" b="0" dirty="0">
                <a:solidFill>
                  <a:schemeClr val="accent4"/>
                </a:solidFill>
              </a:rPr>
              <a:t> + </a:t>
            </a:r>
            <a:r>
              <a:rPr lang="en-US" altLang="zh-CN" b="0" i="1" dirty="0">
                <a:solidFill>
                  <a:schemeClr val="accent4"/>
                </a:solidFill>
                <a:latin typeface="Times New Roman" charset="0"/>
                <a:ea typeface="Times New Roman" charset="0"/>
                <a:cs typeface="Times New Roman" charset="0"/>
              </a:rPr>
              <a:t>x</a:t>
            </a:r>
            <a:r>
              <a:rPr lang="en-US" altLang="zh-CN" b="0" baseline="-25000" dirty="0">
                <a:solidFill>
                  <a:schemeClr val="accent4"/>
                </a:solidFill>
              </a:rPr>
              <a:t>2</a:t>
            </a:r>
            <a:r>
              <a:rPr lang="en-US" altLang="zh-CN" b="0" dirty="0">
                <a:solidFill>
                  <a:schemeClr val="accent4"/>
                </a:solidFill>
              </a:rPr>
              <a:t> = </a:t>
            </a:r>
            <a:r>
              <a:rPr lang="en-US" altLang="zh-CN" b="0" dirty="0" smtClean="0">
                <a:solidFill>
                  <a:schemeClr val="accent4"/>
                </a:solidFill>
              </a:rPr>
              <a:t>200</a:t>
            </a:r>
          </a:p>
          <a:p>
            <a:pPr marL="400050" lvl="1" indent="0">
              <a:buNone/>
            </a:pPr>
            <a:r>
              <a:rPr lang="en-US" altLang="zh-CN" dirty="0">
                <a:solidFill>
                  <a:schemeClr val="accent4"/>
                </a:solidFill>
                <a:latin typeface="Times New Roman" charset="0"/>
                <a:ea typeface="Times New Roman" charset="0"/>
                <a:cs typeface="Times New Roman" charset="0"/>
              </a:rPr>
              <a:t>9</a:t>
            </a:r>
            <a:r>
              <a:rPr lang="en-US" altLang="zh-CN" i="1" dirty="0">
                <a:solidFill>
                  <a:schemeClr val="accent4"/>
                </a:solidFill>
                <a:latin typeface="Times New Roman" charset="0"/>
                <a:ea typeface="Times New Roman" charset="0"/>
                <a:cs typeface="Times New Roman" charset="0"/>
              </a:rPr>
              <a:t>x</a:t>
            </a:r>
            <a:r>
              <a:rPr lang="en-US" altLang="zh-CN" baseline="-25000" dirty="0">
                <a:solidFill>
                  <a:schemeClr val="accent4"/>
                </a:solidFill>
                <a:latin typeface="Times New Roman" charset="0"/>
                <a:ea typeface="Times New Roman" charset="0"/>
                <a:cs typeface="Times New Roman" charset="0"/>
              </a:rPr>
              <a:t>1</a:t>
            </a:r>
            <a:r>
              <a:rPr lang="en-US" altLang="zh-CN" dirty="0">
                <a:solidFill>
                  <a:schemeClr val="accent4"/>
                </a:solidFill>
                <a:latin typeface="Times New Roman" charset="0"/>
                <a:ea typeface="Times New Roman" charset="0"/>
                <a:cs typeface="Times New Roman" charset="0"/>
              </a:rPr>
              <a:t> + 6</a:t>
            </a:r>
            <a:r>
              <a:rPr lang="en-US" altLang="zh-CN" i="1" dirty="0">
                <a:solidFill>
                  <a:schemeClr val="accent4"/>
                </a:solidFill>
                <a:latin typeface="Times New Roman" charset="0"/>
                <a:ea typeface="Times New Roman" charset="0"/>
                <a:cs typeface="Times New Roman" charset="0"/>
              </a:rPr>
              <a:t>x</a:t>
            </a:r>
            <a:r>
              <a:rPr lang="en-US" altLang="zh-CN" baseline="-25000" dirty="0">
                <a:solidFill>
                  <a:schemeClr val="accent4"/>
                </a:solidFill>
                <a:latin typeface="Times New Roman" charset="0"/>
                <a:ea typeface="Times New Roman" charset="0"/>
                <a:cs typeface="Times New Roman" charset="0"/>
              </a:rPr>
              <a:t>2</a:t>
            </a:r>
            <a:r>
              <a:rPr lang="en-US" altLang="zh-CN" dirty="0">
                <a:solidFill>
                  <a:schemeClr val="accent4"/>
                </a:solidFill>
                <a:latin typeface="Times New Roman" charset="0"/>
                <a:ea typeface="Times New Roman" charset="0"/>
                <a:cs typeface="Times New Roman" charset="0"/>
              </a:rPr>
              <a:t> = </a:t>
            </a:r>
            <a:r>
              <a:rPr lang="en-US" altLang="zh-CN" dirty="0" smtClean="0">
                <a:solidFill>
                  <a:schemeClr val="accent4"/>
                </a:solidFill>
                <a:latin typeface="Times New Roman" charset="0"/>
                <a:ea typeface="Times New Roman" charset="0"/>
                <a:cs typeface="Times New Roman" charset="0"/>
              </a:rPr>
              <a:t>1,566</a:t>
            </a:r>
          </a:p>
          <a:p>
            <a:pPr marL="400050" lvl="1" indent="0">
              <a:buNone/>
            </a:pPr>
            <a:r>
              <a:rPr lang="en-US" altLang="zh-CN" sz="2000" b="0" dirty="0">
                <a:latin typeface="Times New Roman" charset="0"/>
                <a:ea typeface="Times New Roman" charset="0"/>
                <a:cs typeface="Times New Roman" charset="0"/>
              </a:rPr>
              <a:t>12</a:t>
            </a:r>
            <a:r>
              <a:rPr lang="en-US" altLang="zh-CN" sz="2000" b="0" i="1" dirty="0">
                <a:latin typeface="Times New Roman" charset="0"/>
                <a:ea typeface="Times New Roman" charset="0"/>
                <a:cs typeface="Times New Roman" charset="0"/>
              </a:rPr>
              <a:t>x</a:t>
            </a:r>
            <a:r>
              <a:rPr lang="en-US" altLang="zh-CN" sz="2000" b="0" baseline="-25000" dirty="0">
                <a:latin typeface="Times New Roman" charset="0"/>
                <a:ea typeface="Times New Roman" charset="0"/>
                <a:cs typeface="Times New Roman" charset="0"/>
              </a:rPr>
              <a:t>1</a:t>
            </a:r>
            <a:r>
              <a:rPr lang="en-US" altLang="zh-CN" sz="2000" b="0" dirty="0">
                <a:latin typeface="Times New Roman" charset="0"/>
                <a:ea typeface="Times New Roman" charset="0"/>
                <a:cs typeface="Times New Roman" charset="0"/>
              </a:rPr>
              <a:t> + 16</a:t>
            </a:r>
            <a:r>
              <a:rPr lang="en-US" altLang="zh-CN" sz="2000" b="0" i="1" dirty="0">
                <a:latin typeface="Times New Roman" charset="0"/>
                <a:ea typeface="Times New Roman" charset="0"/>
                <a:cs typeface="Times New Roman" charset="0"/>
              </a:rPr>
              <a:t>x</a:t>
            </a:r>
            <a:r>
              <a:rPr lang="en-US" altLang="zh-CN" sz="2000" b="0" baseline="-25000" dirty="0">
                <a:latin typeface="Times New Roman" charset="0"/>
                <a:ea typeface="Times New Roman" charset="0"/>
                <a:cs typeface="Times New Roman" charset="0"/>
              </a:rPr>
              <a:t>2</a:t>
            </a:r>
            <a:r>
              <a:rPr lang="en-US" altLang="zh-CN" sz="2000" b="0" dirty="0">
                <a:latin typeface="Times New Roman" charset="0"/>
                <a:ea typeface="Times New Roman" charset="0"/>
                <a:cs typeface="Times New Roman" charset="0"/>
              </a:rPr>
              <a:t> = 2,880</a:t>
            </a:r>
          </a:p>
          <a:p>
            <a:endParaRPr lang="en-US" altLang="zh-CN" dirty="0">
              <a:solidFill>
                <a:schemeClr val="accent1"/>
              </a:solidFill>
            </a:endParaRPr>
          </a:p>
          <a:p>
            <a:endParaRPr lang="en-US" altLang="zh-CN" dirty="0">
              <a:solidFill>
                <a:srgbClr val="00B050"/>
              </a:solidFill>
            </a:endParaRPr>
          </a:p>
          <a:p>
            <a:endParaRPr kumimoji="1" lang="en-US" altLang="zh-CN" dirty="0" smtClean="0"/>
          </a:p>
          <a:p>
            <a:endParaRPr kumimoji="1" lang="zh-CN" altLang="en-US" dirty="0"/>
          </a:p>
        </p:txBody>
      </p:sp>
      <p:sp>
        <p:nvSpPr>
          <p:cNvPr id="4" name="幻灯片编号占位符 3"/>
          <p:cNvSpPr>
            <a:spLocks noGrp="1"/>
          </p:cNvSpPr>
          <p:nvPr>
            <p:ph type="sldNum" sz="quarter" idx="12"/>
          </p:nvPr>
        </p:nvSpPr>
        <p:spPr/>
        <p:txBody>
          <a:bodyPr/>
          <a:lstStyle/>
          <a:p>
            <a:pPr algn="ctr"/>
            <a:r>
              <a:rPr lang="en-US" smtClean="0"/>
              <a:t> </a:t>
            </a:r>
            <a:fld id="{9C8E570F-F7E0-4244-A98C-C9B57BF6FB6F}" type="slidenum">
              <a:rPr lang="en-US" smtClean="0"/>
              <a:pPr algn="ctr"/>
              <a:t>11</a:t>
            </a:fld>
            <a:endParaRPr lang="en-US" dirty="0"/>
          </a:p>
        </p:txBody>
      </p:sp>
    </p:spTree>
    <p:extLst>
      <p:ext uri="{BB962C8B-B14F-4D97-AF65-F5344CB8AC3E}">
        <p14:creationId xmlns:p14="http://schemas.microsoft.com/office/powerpoint/2010/main" val="23554513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en-US" altLang="zh-CN" dirty="0" smtClean="0"/>
              <a:t>Formulate</a:t>
            </a:r>
            <a:r>
              <a:rPr kumimoji="1" lang="zh-CN" altLang="en-US" dirty="0" smtClean="0"/>
              <a:t> </a:t>
            </a:r>
            <a:r>
              <a:rPr kumimoji="1" lang="en-US" altLang="zh-CN" dirty="0" smtClean="0"/>
              <a:t>a</a:t>
            </a:r>
            <a:r>
              <a:rPr kumimoji="1" lang="zh-CN" altLang="en-US" dirty="0" smtClean="0"/>
              <a:t> </a:t>
            </a:r>
            <a:r>
              <a:rPr kumimoji="1" lang="en-US" altLang="zh-CN" dirty="0" smtClean="0"/>
              <a:t>LP</a:t>
            </a:r>
            <a:endParaRPr kumimoji="1" lang="zh-CN" altLang="en-US" dirty="0"/>
          </a:p>
        </p:txBody>
      </p:sp>
      <p:sp>
        <p:nvSpPr>
          <p:cNvPr id="4" name="幻灯片编号占位符 3"/>
          <p:cNvSpPr>
            <a:spLocks noGrp="1"/>
          </p:cNvSpPr>
          <p:nvPr>
            <p:ph type="sldNum" sz="quarter" idx="12"/>
          </p:nvPr>
        </p:nvSpPr>
        <p:spPr/>
        <p:txBody>
          <a:bodyPr/>
          <a:lstStyle/>
          <a:p>
            <a:pPr algn="ctr"/>
            <a:r>
              <a:rPr lang="en-US" smtClean="0"/>
              <a:t> </a:t>
            </a:r>
            <a:fld id="{9C8E570F-F7E0-4244-A98C-C9B57BF6FB6F}" type="slidenum">
              <a:rPr lang="en-US" smtClean="0"/>
              <a:pPr algn="ctr"/>
              <a:t>12</a:t>
            </a:fld>
            <a:endParaRPr lang="en-US" dirty="0"/>
          </a:p>
        </p:txBody>
      </p:sp>
      <p:sp>
        <p:nvSpPr>
          <p:cNvPr id="6" name="Rectangle 3"/>
          <p:cNvSpPr>
            <a:spLocks noChangeArrowheads="1"/>
          </p:cNvSpPr>
          <p:nvPr/>
        </p:nvSpPr>
        <p:spPr bwMode="auto">
          <a:xfrm>
            <a:off x="484959" y="2120409"/>
            <a:ext cx="8659041" cy="2883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defRPr/>
            </a:pPr>
            <a:r>
              <a:rPr lang="en-US" sz="2800" dirty="0">
                <a:ea typeface="ＭＳ Ｐゴシック" charset="-128"/>
              </a:rPr>
              <a:t>MAX: </a:t>
            </a:r>
            <a:r>
              <a:rPr lang="en-US" sz="2800" dirty="0" smtClean="0">
                <a:ea typeface="ＭＳ Ｐゴシック" charset="-128"/>
              </a:rPr>
              <a:t>350</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1</a:t>
            </a:r>
            <a:r>
              <a:rPr lang="en-US" sz="2800" dirty="0" smtClean="0">
                <a:ea typeface="ＭＳ Ｐゴシック" charset="-128"/>
              </a:rPr>
              <a:t> </a:t>
            </a:r>
            <a:r>
              <a:rPr lang="en-US" sz="2800" dirty="0">
                <a:ea typeface="ＭＳ Ｐゴシック" charset="-128"/>
              </a:rPr>
              <a:t>+ </a:t>
            </a:r>
            <a:r>
              <a:rPr lang="en-US" sz="2800" dirty="0" smtClean="0">
                <a:ea typeface="ＭＳ Ｐゴシック" charset="-128"/>
              </a:rPr>
              <a:t>300</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2</a:t>
            </a:r>
            <a:r>
              <a:rPr lang="en-US" sz="2800" baseline="-25000" dirty="0">
                <a:ea typeface="ＭＳ Ｐゴシック" charset="-128"/>
              </a:rPr>
              <a:t>		 </a:t>
            </a:r>
            <a:r>
              <a:rPr lang="zh-CN" altLang="en-US" sz="2800" baseline="-25000" dirty="0" smtClean="0">
                <a:ea typeface="ＭＳ Ｐゴシック" charset="-128"/>
              </a:rPr>
              <a:t>              </a:t>
            </a:r>
            <a:r>
              <a:rPr lang="en-US" sz="2800" dirty="0" smtClean="0">
                <a:ea typeface="ＭＳ Ｐゴシック" charset="-128"/>
              </a:rPr>
              <a:t>} </a:t>
            </a:r>
            <a:r>
              <a:rPr lang="en-US" sz="2800" dirty="0">
                <a:ea typeface="ＭＳ Ｐゴシック" charset="-128"/>
              </a:rPr>
              <a:t>profit</a:t>
            </a:r>
          </a:p>
          <a:p>
            <a:pPr>
              <a:defRPr/>
            </a:pPr>
            <a:r>
              <a:rPr lang="en-US" sz="2800" dirty="0" err="1">
                <a:ea typeface="ＭＳ Ｐゴシック" charset="-128"/>
              </a:rPr>
              <a:t>s.t.</a:t>
            </a:r>
            <a:r>
              <a:rPr lang="en-US" sz="2800" dirty="0">
                <a:ea typeface="ＭＳ Ｐゴシック" charset="-128"/>
              </a:rPr>
              <a:t>:	</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1</a:t>
            </a:r>
            <a:r>
              <a:rPr lang="en-US" sz="2800" dirty="0" smtClean="0">
                <a:ea typeface="ＭＳ Ｐゴシック" charset="-128"/>
              </a:rPr>
              <a:t> </a:t>
            </a:r>
            <a:r>
              <a:rPr lang="en-US" sz="2800" dirty="0">
                <a:ea typeface="ＭＳ Ｐゴシック" charset="-128"/>
              </a:rPr>
              <a:t>+ </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2</a:t>
            </a:r>
            <a:r>
              <a:rPr lang="en-US" sz="2800" dirty="0" smtClean="0">
                <a:ea typeface="ＭＳ Ｐゴシック" charset="-128"/>
              </a:rPr>
              <a:t> </a:t>
            </a:r>
            <a:r>
              <a:rPr lang="en-US" sz="2800" dirty="0">
                <a:ea typeface="ＭＳ Ｐゴシック" charset="-128"/>
              </a:rPr>
              <a:t>&lt;= 200		</a:t>
            </a:r>
            <a:r>
              <a:rPr lang="en-US" sz="2800" dirty="0" smtClean="0">
                <a:ea typeface="ＭＳ Ｐゴシック" charset="-128"/>
              </a:rPr>
              <a:t>} </a:t>
            </a:r>
            <a:r>
              <a:rPr lang="en-US" sz="2800" dirty="0">
                <a:ea typeface="ＭＳ Ｐゴシック" charset="-128"/>
              </a:rPr>
              <a:t>pumps</a:t>
            </a:r>
          </a:p>
          <a:p>
            <a:pPr>
              <a:defRPr/>
            </a:pPr>
            <a:r>
              <a:rPr lang="en-US" sz="2800" dirty="0">
                <a:ea typeface="ＭＳ Ｐゴシック" charset="-128"/>
              </a:rPr>
              <a:t>	</a:t>
            </a:r>
            <a:r>
              <a:rPr lang="zh-CN" altLang="en-US" sz="2800" dirty="0" smtClean="0">
                <a:ea typeface="ＭＳ Ｐゴシック" charset="-128"/>
              </a:rPr>
              <a:t>     </a:t>
            </a:r>
            <a:r>
              <a:rPr lang="en-US" sz="2800" dirty="0" smtClean="0">
                <a:ea typeface="ＭＳ Ｐゴシック" charset="-128"/>
              </a:rPr>
              <a:t>9</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1</a:t>
            </a:r>
            <a:r>
              <a:rPr lang="en-US" sz="2800" dirty="0" smtClean="0">
                <a:ea typeface="ＭＳ Ｐゴシック" charset="-128"/>
              </a:rPr>
              <a:t> </a:t>
            </a:r>
            <a:r>
              <a:rPr lang="en-US" sz="2800" dirty="0">
                <a:ea typeface="ＭＳ Ｐゴシック" charset="-128"/>
              </a:rPr>
              <a:t>+ </a:t>
            </a:r>
            <a:r>
              <a:rPr lang="zh-CN" altLang="en-US" sz="2800" dirty="0" smtClean="0">
                <a:ea typeface="ＭＳ Ｐゴシック" charset="-128"/>
              </a:rPr>
              <a:t>    </a:t>
            </a:r>
            <a:r>
              <a:rPr lang="en-US" altLang="zh-CN" sz="2800" dirty="0" smtClean="0">
                <a:ea typeface="ＭＳ Ｐゴシック" charset="-128"/>
              </a:rPr>
              <a:t>6</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2</a:t>
            </a:r>
            <a:r>
              <a:rPr lang="en-US" sz="2800" dirty="0" smtClean="0">
                <a:ea typeface="ＭＳ Ｐゴシック" charset="-128"/>
              </a:rPr>
              <a:t> </a:t>
            </a:r>
            <a:r>
              <a:rPr lang="en-US" sz="2800" dirty="0">
                <a:ea typeface="ＭＳ Ｐゴシック" charset="-128"/>
              </a:rPr>
              <a:t>&lt;= 1566	 	} labor</a:t>
            </a:r>
          </a:p>
          <a:p>
            <a:pPr>
              <a:defRPr/>
            </a:pPr>
            <a:r>
              <a:rPr lang="en-US" sz="2800" dirty="0">
                <a:ea typeface="ＭＳ Ｐゴシック" charset="-128"/>
              </a:rPr>
              <a:t>	</a:t>
            </a:r>
            <a:r>
              <a:rPr lang="zh-CN" altLang="en-US" sz="2800" dirty="0" smtClean="0">
                <a:ea typeface="ＭＳ Ｐゴシック" charset="-128"/>
              </a:rPr>
              <a:t>   </a:t>
            </a:r>
            <a:r>
              <a:rPr lang="en-US" sz="2800" dirty="0" smtClean="0">
                <a:ea typeface="ＭＳ Ｐゴシック" charset="-128"/>
              </a:rPr>
              <a:t>12</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1</a:t>
            </a:r>
            <a:r>
              <a:rPr lang="en-US" sz="2800" dirty="0" smtClean="0">
                <a:ea typeface="ＭＳ Ｐゴシック" charset="-128"/>
              </a:rPr>
              <a:t> </a:t>
            </a:r>
            <a:r>
              <a:rPr lang="en-US" sz="2800" dirty="0">
                <a:ea typeface="ＭＳ Ｐゴシック" charset="-128"/>
              </a:rPr>
              <a:t>+ </a:t>
            </a:r>
            <a:r>
              <a:rPr lang="zh-CN" altLang="en-US" sz="2800" dirty="0" smtClean="0">
                <a:ea typeface="ＭＳ Ｐゴシック" charset="-128"/>
              </a:rPr>
              <a:t>  </a:t>
            </a:r>
            <a:r>
              <a:rPr lang="en-US" sz="2800" dirty="0" smtClean="0">
                <a:ea typeface="ＭＳ Ｐゴシック" charset="-128"/>
              </a:rPr>
              <a:t>16</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2</a:t>
            </a:r>
            <a:r>
              <a:rPr lang="en-US" sz="2800" dirty="0" smtClean="0">
                <a:ea typeface="ＭＳ Ｐゴシック" charset="-128"/>
              </a:rPr>
              <a:t> </a:t>
            </a:r>
            <a:r>
              <a:rPr lang="en-US" sz="2800" dirty="0">
                <a:ea typeface="ＭＳ Ｐゴシック" charset="-128"/>
              </a:rPr>
              <a:t>&lt;= 2880	</a:t>
            </a:r>
            <a:r>
              <a:rPr lang="zh-CN" altLang="en-US" sz="2800" dirty="0" smtClean="0">
                <a:ea typeface="ＭＳ Ｐゴシック" charset="-128"/>
              </a:rPr>
              <a:t>          </a:t>
            </a:r>
            <a:r>
              <a:rPr lang="en-US" sz="2800" dirty="0" smtClean="0">
                <a:ea typeface="ＭＳ Ｐゴシック" charset="-128"/>
              </a:rPr>
              <a:t>} </a:t>
            </a:r>
            <a:r>
              <a:rPr lang="en-US" sz="2800" dirty="0">
                <a:ea typeface="ＭＳ Ｐゴシック" charset="-128"/>
              </a:rPr>
              <a:t>tubing</a:t>
            </a:r>
          </a:p>
          <a:p>
            <a:pPr>
              <a:defRPr/>
            </a:pPr>
            <a:r>
              <a:rPr lang="en-US" sz="2800" dirty="0">
                <a:ea typeface="ＭＳ Ｐゴシック" charset="-128"/>
              </a:rPr>
              <a:t>	</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1</a:t>
            </a:r>
            <a:r>
              <a:rPr lang="zh-CN" altLang="en-US" sz="2800" baseline="-25000" dirty="0" smtClean="0">
                <a:ea typeface="ＭＳ Ｐゴシック" charset="-128"/>
              </a:rPr>
              <a:t>                        </a:t>
            </a:r>
            <a:r>
              <a:rPr lang="en-US" sz="2800" dirty="0" smtClean="0">
                <a:ea typeface="ＭＳ Ｐゴシック" charset="-128"/>
              </a:rPr>
              <a:t>&gt;= </a:t>
            </a:r>
            <a:r>
              <a:rPr lang="en-US" sz="2800" dirty="0">
                <a:ea typeface="ＭＳ Ｐゴシック" charset="-128"/>
              </a:rPr>
              <a:t>0		</a:t>
            </a:r>
            <a:r>
              <a:rPr lang="en-US" sz="2800" dirty="0" smtClean="0">
                <a:ea typeface="ＭＳ Ｐゴシック" charset="-128"/>
              </a:rPr>
              <a:t>} non-negativity</a:t>
            </a:r>
          </a:p>
          <a:p>
            <a:pPr>
              <a:defRPr/>
            </a:pPr>
            <a:r>
              <a:rPr lang="en-US" altLang="zh-CN" sz="2800" i="1" dirty="0" smtClean="0">
                <a:latin typeface="Times New Roman" charset="0"/>
                <a:ea typeface="Times New Roman" charset="0"/>
                <a:cs typeface="Times New Roman" charset="0"/>
              </a:rPr>
              <a:t>	</a:t>
            </a:r>
            <a:r>
              <a:rPr lang="zh-CN" altLang="en-US" sz="2800" i="1" dirty="0" smtClean="0">
                <a:latin typeface="Times New Roman" charset="0"/>
                <a:ea typeface="Times New Roman" charset="0"/>
                <a:cs typeface="Times New Roman" charset="0"/>
              </a:rPr>
              <a:t>                       </a:t>
            </a:r>
            <a:r>
              <a:rPr lang="en-US" altLang="zh-CN" sz="2800" i="1" dirty="0" smtClean="0">
                <a:latin typeface="Times New Roman" charset="0"/>
                <a:ea typeface="Times New Roman" charset="0"/>
                <a:cs typeface="Times New Roman" charset="0"/>
              </a:rPr>
              <a:t>x</a:t>
            </a:r>
            <a:r>
              <a:rPr lang="en-US" altLang="zh-CN" sz="2800" baseline="-25000" dirty="0" smtClean="0">
                <a:ea typeface="ＭＳ Ｐゴシック" charset="-128"/>
              </a:rPr>
              <a:t>2</a:t>
            </a:r>
            <a:r>
              <a:rPr lang="en-US" altLang="zh-CN" sz="2800" dirty="0" smtClean="0">
                <a:ea typeface="ＭＳ Ｐゴシック" charset="-128"/>
              </a:rPr>
              <a:t> </a:t>
            </a:r>
            <a:r>
              <a:rPr lang="en-US" altLang="zh-CN" sz="2800" dirty="0">
                <a:ea typeface="ＭＳ Ｐゴシック" charset="-128"/>
              </a:rPr>
              <a:t>&gt;= 0	 </a:t>
            </a:r>
            <a:r>
              <a:rPr lang="zh-CN" altLang="en-US" sz="2800" dirty="0" smtClean="0">
                <a:ea typeface="ＭＳ Ｐゴシック" charset="-128"/>
              </a:rPr>
              <a:t>         </a:t>
            </a:r>
            <a:r>
              <a:rPr lang="en-US" altLang="zh-CN" sz="2800" dirty="0" smtClean="0">
                <a:ea typeface="ＭＳ Ｐゴシック" charset="-128"/>
              </a:rPr>
              <a:t>} </a:t>
            </a:r>
            <a:r>
              <a:rPr lang="en-US" altLang="zh-CN" sz="2800" dirty="0">
                <a:ea typeface="ＭＳ Ｐゴシック" charset="-128"/>
              </a:rPr>
              <a:t>non-negativity</a:t>
            </a:r>
            <a:endParaRPr lang="en-US" sz="2800" baseline="-25000" dirty="0">
              <a:ea typeface="ＭＳ Ｐゴシック" charset="-128"/>
            </a:endParaRPr>
          </a:p>
          <a:p>
            <a:pPr>
              <a:defRPr/>
            </a:pPr>
            <a:endParaRPr lang="en-US" sz="2000" baseline="-25000" dirty="0">
              <a:latin typeface="+mn-lt"/>
              <a:ea typeface="ＭＳ Ｐゴシック" charset="-128"/>
              <a:cs typeface="+mn-cs"/>
            </a:endParaRPr>
          </a:p>
        </p:txBody>
      </p:sp>
      <p:sp>
        <p:nvSpPr>
          <p:cNvPr id="7" name="矩形 6"/>
          <p:cNvSpPr/>
          <p:nvPr/>
        </p:nvSpPr>
        <p:spPr>
          <a:xfrm>
            <a:off x="2195736" y="2204864"/>
            <a:ext cx="360040" cy="2664296"/>
          </a:xfrm>
          <a:prstGeom prst="rect">
            <a:avLst/>
          </a:prstGeom>
          <a:solidFill>
            <a:schemeClr val="accent1">
              <a:lumMod val="50000"/>
              <a:alpha val="12941"/>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kumimoji="1" lang="zh-CN" altLang="en-US" dirty="0" smtClean="0">
              <a:solidFill>
                <a:schemeClr val="tx1"/>
              </a:solidFill>
            </a:endParaRPr>
          </a:p>
        </p:txBody>
      </p:sp>
      <p:sp>
        <p:nvSpPr>
          <p:cNvPr id="8" name="矩形 7"/>
          <p:cNvSpPr/>
          <p:nvPr/>
        </p:nvSpPr>
        <p:spPr>
          <a:xfrm>
            <a:off x="3419872" y="2230002"/>
            <a:ext cx="432048" cy="2664296"/>
          </a:xfrm>
          <a:prstGeom prst="rect">
            <a:avLst/>
          </a:prstGeom>
          <a:solidFill>
            <a:srgbClr val="FF0000">
              <a:alpha val="12941"/>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kumimoji="1" lang="zh-CN" altLang="en-US" dirty="0" smtClean="0">
              <a:solidFill>
                <a:schemeClr val="tx1"/>
              </a:solidFill>
            </a:endParaRPr>
          </a:p>
        </p:txBody>
      </p:sp>
      <p:sp>
        <p:nvSpPr>
          <p:cNvPr id="3" name="TextBox 2"/>
          <p:cNvSpPr txBox="1"/>
          <p:nvPr/>
        </p:nvSpPr>
        <p:spPr>
          <a:xfrm>
            <a:off x="1824964" y="5119286"/>
            <a:ext cx="1101584" cy="369332"/>
          </a:xfrm>
          <a:prstGeom prst="rect">
            <a:avLst/>
          </a:prstGeom>
          <a:noFill/>
        </p:spPr>
        <p:txBody>
          <a:bodyPr wrap="none" rtlCol="0">
            <a:spAutoFit/>
          </a:bodyPr>
          <a:lstStyle/>
          <a:p>
            <a:r>
              <a:rPr lang="en-US" altLang="zh-CN" dirty="0" smtClean="0"/>
              <a:t>Column 1</a:t>
            </a:r>
            <a:endParaRPr lang="en-US" dirty="0"/>
          </a:p>
        </p:txBody>
      </p:sp>
      <p:sp>
        <p:nvSpPr>
          <p:cNvPr id="9" name="TextBox 8"/>
          <p:cNvSpPr txBox="1"/>
          <p:nvPr/>
        </p:nvSpPr>
        <p:spPr>
          <a:xfrm>
            <a:off x="3085104" y="5103155"/>
            <a:ext cx="1101584" cy="369332"/>
          </a:xfrm>
          <a:prstGeom prst="rect">
            <a:avLst/>
          </a:prstGeom>
          <a:noFill/>
        </p:spPr>
        <p:txBody>
          <a:bodyPr wrap="none" rtlCol="0">
            <a:spAutoFit/>
          </a:bodyPr>
          <a:lstStyle/>
          <a:p>
            <a:r>
              <a:rPr lang="en-US" altLang="zh-CN" dirty="0" smtClean="0"/>
              <a:t>Column 2</a:t>
            </a:r>
            <a:endParaRPr lang="en-US" dirty="0"/>
          </a:p>
        </p:txBody>
      </p:sp>
    </p:spTree>
    <p:extLst>
      <p:ext uri="{BB962C8B-B14F-4D97-AF65-F5344CB8AC3E}">
        <p14:creationId xmlns:p14="http://schemas.microsoft.com/office/powerpoint/2010/main" val="1827967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lstStyle/>
          <a:p>
            <a:r>
              <a:rPr lang="en-US" altLang="zh-CN" b="0" dirty="0" smtClean="0">
                <a:ea typeface="宋体" charset="-122"/>
              </a:rPr>
              <a:t>Matrix</a:t>
            </a:r>
          </a:p>
          <a:p>
            <a:r>
              <a:rPr lang="en-GB" b="0" dirty="0"/>
              <a:t>Formulate a Linear Program (LP)</a:t>
            </a:r>
          </a:p>
          <a:p>
            <a:r>
              <a:rPr lang="en-GB" u="sng" dirty="0"/>
              <a:t>Linear Programing-General Form</a:t>
            </a:r>
          </a:p>
          <a:p>
            <a:r>
              <a:rPr lang="en-GB" b="0" dirty="0" smtClean="0"/>
              <a:t>LP </a:t>
            </a:r>
            <a:r>
              <a:rPr lang="en-US" altLang="zh-CN" b="0" dirty="0" smtClean="0"/>
              <a:t>Algorithm: </a:t>
            </a:r>
            <a:r>
              <a:rPr lang="en-GB" b="0" dirty="0" smtClean="0"/>
              <a:t>The </a:t>
            </a:r>
            <a:r>
              <a:rPr lang="en-GB" b="0" dirty="0"/>
              <a:t>Simplex </a:t>
            </a:r>
            <a:r>
              <a:rPr lang="en-GB" b="0" dirty="0" smtClean="0"/>
              <a:t>Method</a:t>
            </a:r>
          </a:p>
          <a:p>
            <a:r>
              <a:rPr lang="en-GB" b="0" dirty="0" smtClean="0"/>
              <a:t>Integer Program (IP)</a:t>
            </a:r>
          </a:p>
          <a:p>
            <a:r>
              <a:rPr kumimoji="1" lang="en-US" altLang="zh-CN" b="0" dirty="0" smtClean="0"/>
              <a:t>IP Algorithm: Branch</a:t>
            </a:r>
            <a:r>
              <a:rPr kumimoji="1" lang="zh-CN" altLang="en-US" b="0" dirty="0" smtClean="0"/>
              <a:t> </a:t>
            </a:r>
            <a:r>
              <a:rPr kumimoji="1" lang="en-US" altLang="zh-CN" b="0" dirty="0"/>
              <a:t>and</a:t>
            </a:r>
            <a:r>
              <a:rPr kumimoji="1" lang="zh-CN" altLang="en-US" b="0" dirty="0"/>
              <a:t> </a:t>
            </a:r>
            <a:r>
              <a:rPr kumimoji="1" lang="en-US" altLang="zh-CN" b="0" dirty="0" smtClean="0"/>
              <a:t>bound</a:t>
            </a:r>
            <a:endParaRPr lang="en-GB" b="0" dirty="0"/>
          </a:p>
          <a:p>
            <a:r>
              <a:rPr lang="en-GB" b="0" dirty="0"/>
              <a:t>Classic LP </a:t>
            </a:r>
            <a:r>
              <a:rPr lang="en-GB" b="0" dirty="0" smtClean="0"/>
              <a:t>and IP Solvers</a:t>
            </a:r>
          </a:p>
        </p:txBody>
      </p:sp>
      <p:sp>
        <p:nvSpPr>
          <p:cNvPr id="9" name="Title 8"/>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3186423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8" name="Text Placeholder 7"/>
              <p:cNvSpPr>
                <a:spLocks noGrp="1"/>
              </p:cNvSpPr>
              <p:nvPr>
                <p:ph type="body" sz="half" idx="1"/>
              </p:nvPr>
            </p:nvSpPr>
            <p:spPr>
              <a:xfrm>
                <a:off x="395536" y="1062732"/>
                <a:ext cx="4680520" cy="4814540"/>
              </a:xfrm>
            </p:spPr>
            <p:txBody>
              <a:bodyPr/>
              <a:lstStyle/>
              <a:p>
                <a:pPr marL="0" indent="0">
                  <a:buNone/>
                </a:pPr>
                <a:endParaRPr lang="en-US" u="sng" dirty="0" smtClean="0"/>
              </a:p>
              <a:p>
                <a:pPr marL="0" indent="0">
                  <a:buNone/>
                </a:pPr>
                <a:endParaRPr lang="en-US" u="sng" dirty="0"/>
              </a:p>
              <a:p>
                <a:pPr marL="350838" lvl="1"/>
                <a:r>
                  <a:rPr lang="en-US" sz="2000" b="1" dirty="0"/>
                  <a:t>Directed graph G=(</a:t>
                </a:r>
                <a:r>
                  <a:rPr lang="en-US" sz="2000" b="1" dirty="0" smtClean="0"/>
                  <a:t>V,E)</a:t>
                </a:r>
                <a:endParaRPr lang="en-US" sz="2000" b="1" dirty="0"/>
              </a:p>
              <a:p>
                <a:pPr marL="350838" lvl="1"/>
                <a14:m>
                  <m:oMath xmlns:m="http://schemas.openxmlformats.org/officeDocument/2006/math">
                    <m:sSub>
                      <m:sSubPr>
                        <m:ctrlPr>
                          <a:rPr lang="en-US" sz="2000" i="1">
                            <a:latin typeface="Cambria Math" panose="02040503050406030204" pitchFamily="18" charset="0"/>
                          </a:rPr>
                        </m:ctrlPr>
                      </m:sSubPr>
                      <m:e>
                        <m:r>
                          <a:rPr lang="en-US" sz="2000" b="0" i="1" smtClean="0">
                            <a:latin typeface="Cambria Math" panose="02040503050406030204" pitchFamily="18" charset="0"/>
                          </a:rPr>
                          <m:t>𝑐</m:t>
                        </m:r>
                      </m:e>
                      <m:sub>
                        <m:r>
                          <a:rPr lang="en-US" sz="2000" i="1">
                            <a:latin typeface="Cambria Math" panose="02040503050406030204" pitchFamily="18" charset="0"/>
                          </a:rPr>
                          <m:t>𝑖</m:t>
                        </m:r>
                        <m:r>
                          <a:rPr lang="en-US" sz="2000" i="1">
                            <a:latin typeface="Cambria Math" panose="02040503050406030204" pitchFamily="18" charset="0"/>
                          </a:rPr>
                          <m:t>𝑗</m:t>
                        </m:r>
                      </m:sub>
                    </m:sSub>
                  </m:oMath>
                </a14:m>
                <a:r>
                  <a:rPr lang="en-US" sz="2000" b="1" dirty="0" smtClean="0"/>
                  <a:t>: capacity on edge </a:t>
                </a:r>
                <a:r>
                  <a:rPr lang="en-US" sz="2000" b="1" dirty="0">
                    <a:latin typeface="Times"/>
                    <a:cs typeface="Times"/>
                  </a:rPr>
                  <a:t>(</a:t>
                </a:r>
                <a:r>
                  <a:rPr lang="en-US" sz="2000" b="1" i="1" dirty="0" err="1">
                    <a:latin typeface="Times"/>
                    <a:cs typeface="Times"/>
                  </a:rPr>
                  <a:t>i</a:t>
                </a:r>
                <a:r>
                  <a:rPr lang="en-US" sz="2000" b="1" dirty="0">
                    <a:latin typeface="Times"/>
                    <a:cs typeface="Times"/>
                  </a:rPr>
                  <a:t>, </a:t>
                </a:r>
                <a:r>
                  <a:rPr lang="en-US" sz="2000" b="1" i="1" dirty="0">
                    <a:latin typeface="Times"/>
                    <a:cs typeface="Times"/>
                  </a:rPr>
                  <a:t>j</a:t>
                </a:r>
                <a:r>
                  <a:rPr lang="en-US" sz="2000" b="1" dirty="0">
                    <a:latin typeface="Times"/>
                    <a:cs typeface="Times"/>
                  </a:rPr>
                  <a:t>)</a:t>
                </a:r>
                <a:r>
                  <a:rPr lang="en-US" sz="2000" b="1" dirty="0"/>
                  <a:t> </a:t>
                </a:r>
                <a:endParaRPr lang="en-US" sz="2000" b="1" dirty="0"/>
              </a:p>
              <a:p>
                <a:pPr marL="350838" lvl="1"/>
                <a14:m>
                  <m:oMath xmlns:m="http://schemas.openxmlformats.org/officeDocument/2006/math">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b="0" i="1" smtClean="0">
                            <a:latin typeface="Cambria Math" panose="02040503050406030204" pitchFamily="18" charset="0"/>
                          </a:rPr>
                          <m:t>𝑖</m:t>
                        </m:r>
                        <m:r>
                          <a:rPr lang="en-US" sz="2000" i="1">
                            <a:latin typeface="Cambria Math" panose="02040503050406030204" pitchFamily="18" charset="0"/>
                          </a:rPr>
                          <m:t>𝑗</m:t>
                        </m:r>
                      </m:sub>
                    </m:sSub>
                  </m:oMath>
                </a14:m>
                <a:r>
                  <a:rPr lang="en-US" sz="2000" b="1" dirty="0" smtClean="0"/>
                  <a:t>: flow on </a:t>
                </a:r>
                <a:r>
                  <a:rPr lang="en-US" sz="2000" b="1" dirty="0"/>
                  <a:t>edge </a:t>
                </a:r>
                <a:r>
                  <a:rPr lang="en-US" sz="2000" b="1" dirty="0">
                    <a:latin typeface="Times"/>
                    <a:cs typeface="Times"/>
                  </a:rPr>
                  <a:t>(</a:t>
                </a:r>
                <a:r>
                  <a:rPr lang="en-US" sz="2000" b="1" i="1" dirty="0" err="1">
                    <a:latin typeface="Times"/>
                    <a:cs typeface="Times"/>
                  </a:rPr>
                  <a:t>i</a:t>
                </a:r>
                <a:r>
                  <a:rPr lang="en-US" sz="2000" b="1" dirty="0">
                    <a:latin typeface="Times"/>
                    <a:cs typeface="Times"/>
                  </a:rPr>
                  <a:t>, </a:t>
                </a:r>
                <a:r>
                  <a:rPr lang="en-US" sz="2000" b="1" i="1" dirty="0">
                    <a:latin typeface="Times"/>
                    <a:cs typeface="Times"/>
                  </a:rPr>
                  <a:t>j</a:t>
                </a:r>
                <a:r>
                  <a:rPr lang="en-US" sz="2000" b="1" dirty="0">
                    <a:latin typeface="Times"/>
                    <a:cs typeface="Times"/>
                  </a:rPr>
                  <a:t>)</a:t>
                </a:r>
                <a:r>
                  <a:rPr lang="en-US" sz="2000" b="1" dirty="0"/>
                  <a:t> </a:t>
                </a:r>
              </a:p>
              <a:p>
                <a:pPr marL="350838" lvl="1"/>
                <a:r>
                  <a:rPr lang="en-US" sz="2000" b="1" dirty="0" smtClean="0"/>
                  <a:t>Objective: maximize </a:t>
                </a:r>
                <a:r>
                  <a:rPr lang="en-US" sz="2000" b="1" dirty="0"/>
                  <a:t>the </a:t>
                </a:r>
                <a:r>
                  <a:rPr lang="en-US" sz="2000" b="1" dirty="0" smtClean="0"/>
                  <a:t>flow from source to sink in </a:t>
                </a:r>
                <a:r>
                  <a:rPr lang="en-US" sz="2000" b="1" dirty="0"/>
                  <a:t>the network</a:t>
                </a:r>
              </a:p>
              <a:p>
                <a:pPr marL="350838" lvl="1"/>
                <a:endParaRPr lang="en-US" dirty="0"/>
              </a:p>
              <a:p>
                <a:pPr marL="0" indent="0">
                  <a:buNone/>
                </a:pPr>
                <a:endParaRPr lang="en-US" dirty="0"/>
              </a:p>
            </p:txBody>
          </p:sp>
        </mc:Choice>
        <mc:Fallback>
          <p:sp>
            <p:nvSpPr>
              <p:cNvPr id="8" name="Text Placeholder 7"/>
              <p:cNvSpPr>
                <a:spLocks noGrp="1" noRot="1" noChangeAspect="1" noMove="1" noResize="1" noEditPoints="1" noAdjustHandles="1" noChangeArrowheads="1" noChangeShapeType="1" noTextEdit="1"/>
              </p:cNvSpPr>
              <p:nvPr>
                <p:ph type="body" sz="half" idx="1"/>
              </p:nvPr>
            </p:nvSpPr>
            <p:spPr>
              <a:xfrm>
                <a:off x="395536" y="1062732"/>
                <a:ext cx="4680520" cy="4814540"/>
              </a:xfrm>
              <a:blipFill>
                <a:blip r:embed="rId2"/>
                <a:stretch>
                  <a:fillRect/>
                </a:stretch>
              </a:blipFill>
            </p:spPr>
            <p:txBody>
              <a:bodyPr/>
              <a:lstStyle/>
              <a:p>
                <a:r>
                  <a:rPr lang="en-US">
                    <a:noFill/>
                  </a:rPr>
                  <a:t> </a:t>
                </a:r>
              </a:p>
            </p:txBody>
          </p:sp>
        </mc:Fallback>
      </mc:AlternateContent>
      <p:sp>
        <p:nvSpPr>
          <p:cNvPr id="4" name="Footer Placeholder 3"/>
          <p:cNvSpPr>
            <a:spLocks noGrp="1"/>
          </p:cNvSpPr>
          <p:nvPr>
            <p:ph type="ftr" sz="quarter" idx="11"/>
          </p:nvPr>
        </p:nvSpPr>
        <p:spPr/>
        <p:txBody>
          <a:bodyPr/>
          <a:lstStyle/>
          <a:p>
            <a:pPr>
              <a:defRPr/>
            </a:pPr>
            <a:r>
              <a:rPr lang="en-GB" dirty="0"/>
              <a:t>AE2AIM: Artificial Intelligence Methods </a:t>
            </a:r>
          </a:p>
        </p:txBody>
      </p:sp>
      <p:sp>
        <p:nvSpPr>
          <p:cNvPr id="6" name="Title 5"/>
          <p:cNvSpPr>
            <a:spLocks noGrp="1"/>
          </p:cNvSpPr>
          <p:nvPr>
            <p:ph type="title"/>
          </p:nvPr>
        </p:nvSpPr>
        <p:spPr/>
        <p:txBody>
          <a:bodyPr>
            <a:normAutofit fontScale="90000"/>
          </a:bodyPr>
          <a:lstStyle/>
          <a:p>
            <a:r>
              <a:rPr lang="en-US" dirty="0"/>
              <a:t>Linear Programming (LP) </a:t>
            </a:r>
            <a:r>
              <a:rPr lang="mr-IN" dirty="0"/>
              <a:t>–</a:t>
            </a:r>
            <a:r>
              <a:rPr lang="en-US" dirty="0"/>
              <a:t> example 1</a:t>
            </a:r>
          </a:p>
        </p:txBody>
      </p:sp>
      <p:sp>
        <p:nvSpPr>
          <p:cNvPr id="10" name="TextBox 9"/>
          <p:cNvSpPr txBox="1"/>
          <p:nvPr/>
        </p:nvSpPr>
        <p:spPr>
          <a:xfrm>
            <a:off x="5220072" y="5733256"/>
            <a:ext cx="3240360" cy="307777"/>
          </a:xfrm>
          <a:prstGeom prst="rect">
            <a:avLst/>
          </a:prstGeom>
          <a:noFill/>
        </p:spPr>
        <p:txBody>
          <a:bodyPr wrap="square" rtlCol="0">
            <a:spAutoFit/>
          </a:bodyPr>
          <a:lstStyle/>
          <a:p>
            <a:pPr algn="ctr"/>
            <a:r>
              <a:rPr lang="en-US" sz="1400" dirty="0"/>
              <a:t>source: </a:t>
            </a:r>
            <a:r>
              <a:rPr lang="en-US" sz="1400" dirty="0">
                <a:hlinkClick r:id="rId3"/>
              </a:rPr>
              <a:t>wiki</a:t>
            </a:r>
            <a:endParaRPr lang="en-US" sz="1400" dirty="0"/>
          </a:p>
        </p:txBody>
      </p:sp>
      <p:sp>
        <p:nvSpPr>
          <p:cNvPr id="18" name="Slide Number Placeholder 17"/>
          <p:cNvSpPr>
            <a:spLocks noGrp="1"/>
          </p:cNvSpPr>
          <p:nvPr>
            <p:ph type="sldNum" sz="quarter" idx="12"/>
          </p:nvPr>
        </p:nvSpPr>
        <p:spPr/>
        <p:txBody>
          <a:bodyPr/>
          <a:lstStyle/>
          <a:p>
            <a:pPr>
              <a:defRPr/>
            </a:pPr>
            <a:fld id="{263661D5-87BF-45CA-972D-85C1C12738FE}" type="slidenum">
              <a:rPr lang="en-GB" altLang="zh-CN" smtClean="0"/>
              <a:pPr>
                <a:defRPr/>
              </a:pPr>
              <a:t>14</a:t>
            </a:fld>
            <a:endParaRPr lang="en-GB" altLang="zh-CN" dirty="0"/>
          </a:p>
        </p:txBody>
      </p:sp>
      <p:sp>
        <p:nvSpPr>
          <p:cNvPr id="19" name="Rectangle 18"/>
          <p:cNvSpPr/>
          <p:nvPr/>
        </p:nvSpPr>
        <p:spPr>
          <a:xfrm>
            <a:off x="611560" y="1124744"/>
            <a:ext cx="3712876" cy="523220"/>
          </a:xfrm>
          <a:prstGeom prst="rect">
            <a:avLst/>
          </a:prstGeom>
        </p:spPr>
        <p:txBody>
          <a:bodyPr wrap="none">
            <a:spAutoFit/>
          </a:bodyPr>
          <a:lstStyle/>
          <a:p>
            <a:pPr marL="0" indent="0">
              <a:buNone/>
            </a:pPr>
            <a:r>
              <a:rPr lang="en-US" sz="2800" u="sng" dirty="0" smtClean="0">
                <a:solidFill>
                  <a:srgbClr val="2A53CA"/>
                </a:solidFill>
              </a:rPr>
              <a:t>Maximum flow problem</a:t>
            </a:r>
            <a:endParaRPr lang="en-US" sz="2800" u="sng" dirty="0">
              <a:solidFill>
                <a:srgbClr val="2A53CA"/>
              </a:solidFill>
            </a:endParaRPr>
          </a:p>
        </p:txBody>
      </p:sp>
      <p:grpSp>
        <p:nvGrpSpPr>
          <p:cNvPr id="11" name="Group 10">
            <a:extLst>
              <a:ext uri="{FF2B5EF4-FFF2-40B4-BE49-F238E27FC236}">
                <a16:creationId xmlns:a16="http://schemas.microsoft.com/office/drawing/2014/main" id="{C1CC4D70-0A38-BD49-BFF8-D94391650981}"/>
              </a:ext>
            </a:extLst>
          </p:cNvPr>
          <p:cNvGrpSpPr/>
          <p:nvPr/>
        </p:nvGrpSpPr>
        <p:grpSpPr>
          <a:xfrm>
            <a:off x="582490" y="4077072"/>
            <a:ext cx="3741614" cy="1802546"/>
            <a:chOff x="582490" y="4077072"/>
            <a:chExt cx="3741614" cy="1802546"/>
          </a:xfrm>
        </p:grpSpPr>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8A46FF12-E871-9942-8F42-6A1AA0245265}"/>
                    </a:ext>
                  </a:extLst>
                </p:cNvPr>
                <p:cNvSpPr/>
                <p:nvPr/>
              </p:nvSpPr>
              <p:spPr>
                <a:xfrm>
                  <a:off x="582490" y="4077072"/>
                  <a:ext cx="1732782" cy="7958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en-US" smtClean="0"/>
                          <m:t>max</m:t>
                        </m:r>
                        <m:nary>
                          <m:naryPr>
                            <m:chr m:val="∑"/>
                            <m:limLoc m:val="undOvr"/>
                            <m:supHide m:val="on"/>
                            <m:ctrlPr>
                              <a:rPr lang="en-US" i="1">
                                <a:latin typeface="Cambria Math" panose="02040503050406030204" pitchFamily="18" charset="0"/>
                              </a:rPr>
                            </m:ctrlPr>
                          </m:naryPr>
                          <m:sub>
                            <m:r>
                              <m:rPr>
                                <m:brk/>
                              </m:rPr>
                              <a:rPr lang="en-US" i="1">
                                <a:latin typeface="Cambria Math" panose="02040503050406030204" pitchFamily="18" charset="0"/>
                              </a:rPr>
                              <m:t>𝑗</m:t>
                            </m:r>
                            <m:r>
                              <a:rPr lang="en-US" i="1">
                                <a:latin typeface="Cambria Math" panose="02040503050406030204" pitchFamily="18" charset="0"/>
                              </a:rPr>
                              <m:t>:(</m:t>
                            </m:r>
                            <m:r>
                              <a:rPr lang="en-US" i="1">
                                <a:latin typeface="Cambria Math" panose="02040503050406030204" pitchFamily="18" charset="0"/>
                              </a:rPr>
                              <m:t>𝑠</m:t>
                            </m:r>
                            <m:r>
                              <a:rPr lang="en-US" i="1">
                                <a:latin typeface="Cambria Math" panose="02040503050406030204" pitchFamily="18" charset="0"/>
                              </a:rPr>
                              <m:t>,</m:t>
                            </m:r>
                            <m:r>
                              <a:rPr lang="en-US" i="1">
                                <a:latin typeface="Cambria Math" panose="02040503050406030204" pitchFamily="18" charset="0"/>
                              </a:rPr>
                              <m:t>𝑗</m:t>
                            </m:r>
                            <m:r>
                              <a:rPr lang="en-US" i="1">
                                <a:latin typeface="Cambria Math" panose="02040503050406030204" pitchFamily="18" charset="0"/>
                              </a:rPr>
                              <m:t>)</m:t>
                            </m:r>
                            <m:r>
                              <a:rPr lang="en-US">
                                <a:latin typeface="Cambria Math" panose="02040503050406030204" pitchFamily="18" charset="0"/>
                              </a:rPr>
                              <m:t>∈</m:t>
                            </m:r>
                            <m:r>
                              <a:rPr lang="en-US" i="1">
                                <a:latin typeface="Cambria Math" panose="02040503050406030204" pitchFamily="18" charset="0"/>
                              </a:rPr>
                              <m:t>𝐸</m:t>
                            </m:r>
                          </m:sub>
                          <m:sup/>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𝑠𝑗</m:t>
                                </m:r>
                              </m:sub>
                            </m:sSub>
                          </m:e>
                        </m:nary>
                      </m:oMath>
                    </m:oMathPara>
                  </a14:m>
                  <a:endParaRPr lang="en-US" dirty="0"/>
                </a:p>
              </p:txBody>
            </p:sp>
          </mc:Choice>
          <mc:Fallback>
            <p:sp>
              <p:nvSpPr>
                <p:cNvPr id="3" name="Rectangle 2">
                  <a:extLst>
                    <a:ext uri="{FF2B5EF4-FFF2-40B4-BE49-F238E27FC236}">
                      <a16:creationId xmlns:a16="http://schemas.microsoft.com/office/drawing/2014/main" id="{8A46FF12-E871-9942-8F42-6A1AA0245265}"/>
                    </a:ext>
                  </a:extLst>
                </p:cNvPr>
                <p:cNvSpPr>
                  <a:spLocks noRot="1" noChangeAspect="1" noMove="1" noResize="1" noEditPoints="1" noAdjustHandles="1" noChangeArrowheads="1" noChangeShapeType="1" noTextEdit="1"/>
                </p:cNvSpPr>
                <p:nvPr/>
              </p:nvSpPr>
              <p:spPr>
                <a:xfrm>
                  <a:off x="582490" y="4077072"/>
                  <a:ext cx="1732782" cy="795859"/>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 name="Rectangle 4">
                  <a:extLst>
                    <a:ext uri="{FF2B5EF4-FFF2-40B4-BE49-F238E27FC236}">
                      <a16:creationId xmlns:a16="http://schemas.microsoft.com/office/drawing/2014/main" id="{0E534476-E76E-114F-A2A8-896EB8F40D53}"/>
                    </a:ext>
                  </a:extLst>
                </p:cNvPr>
                <p:cNvSpPr/>
                <p:nvPr/>
              </p:nvSpPr>
              <p:spPr>
                <a:xfrm>
                  <a:off x="656240" y="4874406"/>
                  <a:ext cx="3667864" cy="1005212"/>
                </a:xfrm>
                <a:prstGeom prst="rect">
                  <a:avLst/>
                </a:prstGeom>
              </p:spPr>
              <p:txBody>
                <a:bodyPr wrap="none">
                  <a:spAutoFit/>
                </a:bodyPr>
                <a:lstStyle/>
                <a:p>
                  <a:pPr/>
                  <a14:m>
                    <m:oMathPara xmlns:m="http://schemas.openxmlformats.org/officeDocument/2006/math">
                      <m:oMathParaPr>
                        <m:jc m:val="left"/>
                      </m:oMathParaPr>
                      <m:oMath xmlns:m="http://schemas.openxmlformats.org/officeDocument/2006/math">
                        <m:r>
                          <m:rPr>
                            <m:nor/>
                          </m:rPr>
                          <a:rPr lang="en-US" smtClean="0"/>
                          <m:t>s</m:t>
                        </m:r>
                        <m:r>
                          <m:rPr>
                            <m:nor/>
                          </m:rPr>
                          <a:rPr lang="en-US" smtClean="0"/>
                          <m:t>.</m:t>
                        </m:r>
                        <m:r>
                          <m:rPr>
                            <m:nor/>
                          </m:rPr>
                          <a:rPr lang="en-US" smtClean="0"/>
                          <m:t>t</m:t>
                        </m:r>
                        <m:r>
                          <m:rPr>
                            <m:nor/>
                          </m:rPr>
                          <a:rPr lang="en-US" smtClean="0"/>
                          <m:t>.</m:t>
                        </m:r>
                        <m:r>
                          <a:rPr lang="en-US" b="0" i="1" smtClean="0">
                            <a:latin typeface="Cambria Math" panose="02040503050406030204" pitchFamily="18" charset="0"/>
                          </a:rPr>
                          <m:t>    </m:t>
                        </m:r>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i="1">
                                <a:latin typeface="Cambria Math" panose="02040503050406030204" pitchFamily="18" charset="0"/>
                              </a:rPr>
                              <m:t>𝑖𝑗</m:t>
                            </m:r>
                          </m:sub>
                        </m:sSub>
                        <m:r>
                          <a:rPr lang="en-US" i="1" smtClean="0">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𝑖𝑗</m:t>
                            </m:r>
                          </m:sub>
                        </m:sSub>
                        <m:r>
                          <a:rPr lang="en-US" b="0" i="1" smtClean="0">
                            <a:latin typeface="Cambria Math" panose="02040503050406030204" pitchFamily="18" charset="0"/>
                          </a:rPr>
                          <m:t>,  </m:t>
                        </m:r>
                        <m:d>
                          <m:dPr>
                            <m:ctrlPr>
                              <a:rPr lang="en-US" i="1">
                                <a:latin typeface="Cambria Math" panose="02040503050406030204" pitchFamily="18" charset="0"/>
                              </a:rPr>
                            </m:ctrlPr>
                          </m:dPr>
                          <m:e>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𝑗</m:t>
                            </m:r>
                          </m:e>
                        </m:d>
                        <m:r>
                          <a:rPr lang="en-US">
                            <a:latin typeface="Cambria Math" panose="02040503050406030204" pitchFamily="18" charset="0"/>
                          </a:rPr>
                          <m:t>∈</m:t>
                        </m:r>
                        <m:r>
                          <a:rPr lang="en-US" i="1">
                            <a:latin typeface="Cambria Math" panose="02040503050406030204" pitchFamily="18" charset="0"/>
                          </a:rPr>
                          <m:t>𝐸</m:t>
                        </m:r>
                      </m:oMath>
                    </m:oMathPara>
                  </a14:m>
                  <a:endParaRPr lang="en-US" dirty="0" smtClean="0"/>
                </a:p>
                <a:p>
                  <a:pPr/>
                  <a14:m>
                    <m:oMath xmlns:m="http://schemas.openxmlformats.org/officeDocument/2006/math">
                      <m:r>
                        <a:rPr lang="en-US" b="0" i="1" smtClean="0">
                          <a:latin typeface="Cambria Math" panose="02040503050406030204" pitchFamily="18" charset="0"/>
                        </a:rPr>
                        <m:t>       </m:t>
                      </m:r>
                      <m:nary>
                        <m:naryPr>
                          <m:chr m:val="∑"/>
                          <m:limLoc m:val="subSup"/>
                          <m:supHide m:val="on"/>
                          <m:ctrlPr>
                            <a:rPr lang="en-US" i="1">
                              <a:latin typeface="Cambria Math" panose="02040503050406030204" pitchFamily="18" charset="0"/>
                            </a:rPr>
                          </m:ctrlPr>
                        </m:naryPr>
                        <m:sub>
                          <m:r>
                            <m:rPr>
                              <m:brk m:alnAt="9"/>
                            </m:rP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𝑗</m:t>
                          </m:r>
                          <m:r>
                            <a:rPr lang="en-US" i="1">
                              <a:latin typeface="Cambria Math" panose="02040503050406030204" pitchFamily="18" charset="0"/>
                            </a:rPr>
                            <m:t>)∈</m:t>
                          </m:r>
                          <m:r>
                            <a:rPr lang="en-US" i="1">
                              <a:latin typeface="Cambria Math" panose="02040503050406030204" pitchFamily="18" charset="0"/>
                              <a:ea typeface="Cambria Math" panose="02040503050406030204" pitchFamily="18" charset="0"/>
                            </a:rPr>
                            <m:t>𝐸</m:t>
                          </m:r>
                        </m:sub>
                        <m:sup/>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𝑖𝑗</m:t>
                              </m:r>
                            </m:sub>
                          </m:sSub>
                          <m:r>
                            <a:rPr lang="en-US" i="1">
                              <a:latin typeface="Cambria Math" panose="02040503050406030204" pitchFamily="18" charset="0"/>
                            </a:rPr>
                            <m:t>=</m:t>
                          </m:r>
                        </m:e>
                      </m:nary>
                      <m:nary>
                        <m:naryPr>
                          <m:chr m:val="∑"/>
                          <m:limLoc m:val="subSup"/>
                          <m:supHide m:val="on"/>
                          <m:ctrlPr>
                            <a:rPr lang="en-US" i="1">
                              <a:latin typeface="Cambria Math" panose="02040503050406030204" pitchFamily="18" charset="0"/>
                            </a:rPr>
                          </m:ctrlPr>
                        </m:naryPr>
                        <m:sub>
                          <m:r>
                            <m:rPr>
                              <m:brk m:alnAt="9"/>
                            </m:rP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𝑗</m:t>
                          </m:r>
                          <m:r>
                            <a:rPr lang="en-US" i="1">
                              <a:latin typeface="Cambria Math" panose="02040503050406030204" pitchFamily="18" charset="0"/>
                            </a:rPr>
                            <m:t>,</m:t>
                          </m:r>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ea typeface="Cambria Math" panose="02040503050406030204" pitchFamily="18" charset="0"/>
                            </a:rPr>
                            <m:t>𝐸</m:t>
                          </m:r>
                        </m:sub>
                        <m:sup/>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𝑗</m:t>
                              </m:r>
                              <m:r>
                                <a:rPr lang="en-US" i="1">
                                  <a:latin typeface="Cambria Math" panose="02040503050406030204" pitchFamily="18" charset="0"/>
                                </a:rPr>
                                <m:t>𝑖</m:t>
                              </m:r>
                            </m:sub>
                          </m:sSub>
                        </m:e>
                      </m:nary>
                    </m:oMath>
                  </a14:m>
                  <a:r>
                    <a:rPr lang="en-US" dirty="0" smtClean="0"/>
                    <a:t>, </a:t>
                  </a:r>
                  <a14:m>
                    <m:oMath xmlns:m="http://schemas.openxmlformats.org/officeDocument/2006/math">
                      <m:r>
                        <a:rPr lang="en-US" i="1">
                          <a:latin typeface="Cambria Math" panose="02040503050406030204" pitchFamily="18" charset="0"/>
                        </a:rPr>
                        <m:t>𝑖</m:t>
                      </m:r>
                      <m:r>
                        <a:rPr lang="en-US">
                          <a:latin typeface="Cambria Math" panose="02040503050406030204" pitchFamily="18" charset="0"/>
                        </a:rPr>
                        <m:t>∈</m:t>
                      </m:r>
                      <m:r>
                        <m:rPr>
                          <m:sty m:val="p"/>
                        </m:rPr>
                        <a:rPr lang="en-US" b="0" i="0" smtClean="0">
                          <a:latin typeface="Cambria Math" panose="02040503050406030204" pitchFamily="18" charset="0"/>
                        </a:rPr>
                        <m:t>V</m:t>
                      </m:r>
                    </m:oMath>
                  </a14:m>
                  <a:endParaRPr lang="en-US" b="0" dirty="0" smtClean="0"/>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    </m:t>
                          </m:r>
                          <m:r>
                            <a:rPr lang="en-US" b="0" i="1" smtClean="0">
                              <a:latin typeface="Cambria Math" panose="02040503050406030204" pitchFamily="18" charset="0"/>
                            </a:rPr>
                            <m:t>   </m:t>
                          </m:r>
                          <m:r>
                            <a:rPr lang="en-US" i="1">
                              <a:latin typeface="Cambria Math" panose="02040503050406030204" pitchFamily="18" charset="0"/>
                            </a:rPr>
                            <m:t>𝑥</m:t>
                          </m:r>
                        </m:e>
                        <m:sub>
                          <m:r>
                            <a:rPr lang="en-US" i="1">
                              <a:latin typeface="Cambria Math" panose="02040503050406030204" pitchFamily="18" charset="0"/>
                            </a:rPr>
                            <m:t>𝑖𝑗</m:t>
                          </m:r>
                        </m:sub>
                      </m:sSub>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0,</m:t>
                      </m:r>
                    </m:oMath>
                  </a14:m>
                  <a:r>
                    <a:rPr lang="en-US" dirty="0" smtClean="0"/>
                    <a:t> </a:t>
                  </a: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𝑗</m:t>
                          </m:r>
                        </m:e>
                      </m:d>
                      <m:r>
                        <a:rPr lang="en-US">
                          <a:latin typeface="Cambria Math" panose="02040503050406030204" pitchFamily="18" charset="0"/>
                        </a:rPr>
                        <m:t>∈</m:t>
                      </m:r>
                      <m:r>
                        <a:rPr lang="en-US" i="1">
                          <a:latin typeface="Cambria Math" panose="02040503050406030204" pitchFamily="18" charset="0"/>
                        </a:rPr>
                        <m:t>𝐸</m:t>
                      </m:r>
                    </m:oMath>
                  </a14:m>
                  <a:endParaRPr lang="en-US" dirty="0"/>
                </a:p>
              </p:txBody>
            </p:sp>
          </mc:Choice>
          <mc:Fallback>
            <p:sp>
              <p:nvSpPr>
                <p:cNvPr id="5" name="Rectangle 4">
                  <a:extLst>
                    <a:ext uri="{FF2B5EF4-FFF2-40B4-BE49-F238E27FC236}">
                      <a16:creationId xmlns:a16="http://schemas.microsoft.com/office/drawing/2014/main" id="{0E534476-E76E-114F-A2A8-896EB8F40D53}"/>
                    </a:ext>
                  </a:extLst>
                </p:cNvPr>
                <p:cNvSpPr>
                  <a:spLocks noRot="1" noChangeAspect="1" noMove="1" noResize="1" noEditPoints="1" noAdjustHandles="1" noChangeArrowheads="1" noChangeShapeType="1" noTextEdit="1"/>
                </p:cNvSpPr>
                <p:nvPr/>
              </p:nvSpPr>
              <p:spPr>
                <a:xfrm>
                  <a:off x="656240" y="4874406"/>
                  <a:ext cx="3667864" cy="1005212"/>
                </a:xfrm>
                <a:prstGeom prst="rect">
                  <a:avLst/>
                </a:prstGeom>
                <a:blipFill>
                  <a:blip r:embed="rId5"/>
                  <a:stretch>
                    <a:fillRect t="-14545" b="-34545"/>
                  </a:stretch>
                </a:blipFill>
              </p:spPr>
              <p:txBody>
                <a:bodyPr/>
                <a:lstStyle/>
                <a:p>
                  <a:r>
                    <a:rPr lang="en-US">
                      <a:noFill/>
                    </a:rPr>
                    <a:t> </a:t>
                  </a:r>
                </a:p>
              </p:txBody>
            </p:sp>
          </mc:Fallback>
        </mc:AlternateContent>
      </p:grpSp>
      <p:pic>
        <p:nvPicPr>
          <p:cNvPr id="14" name="Content Placeholder 13"/>
          <p:cNvPicPr>
            <a:picLocks noGrp="1" noChangeAspect="1"/>
          </p:cNvPicPr>
          <p:nvPr>
            <p:ph sz="quarter" idx="2"/>
          </p:nvPr>
        </p:nvPicPr>
        <p:blipFill>
          <a:blip r:embed="rId6" cstate="print">
            <a:extLst>
              <a:ext uri="{28A0092B-C50C-407E-A947-70E740481C1C}">
                <a14:useLocalDpi xmlns:a14="http://schemas.microsoft.com/office/drawing/2010/main" val="0"/>
              </a:ext>
            </a:extLst>
          </a:blip>
          <a:stretch>
            <a:fillRect/>
          </a:stretch>
        </p:blipFill>
        <p:spPr>
          <a:xfrm>
            <a:off x="4525912" y="2782838"/>
            <a:ext cx="4125913" cy="3094434"/>
          </a:xfrm>
        </p:spPr>
      </p:pic>
    </p:spTree>
    <p:extLst>
      <p:ext uri="{BB962C8B-B14F-4D97-AF65-F5344CB8AC3E}">
        <p14:creationId xmlns:p14="http://schemas.microsoft.com/office/powerpoint/2010/main" val="527504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half" idx="1"/>
          </p:nvPr>
        </p:nvSpPr>
        <p:spPr>
          <a:xfrm>
            <a:off x="323528" y="1268760"/>
            <a:ext cx="4392488" cy="4814540"/>
          </a:xfrm>
        </p:spPr>
        <p:txBody>
          <a:bodyPr>
            <a:normAutofit lnSpcReduction="10000"/>
          </a:bodyPr>
          <a:lstStyle/>
          <a:p>
            <a:pPr marL="0" indent="0">
              <a:buNone/>
            </a:pPr>
            <a:r>
              <a:rPr lang="en-US" sz="2600" u="sng" dirty="0">
                <a:solidFill>
                  <a:srgbClr val="0000CC"/>
                </a:solidFill>
                <a:latin typeface="Gamond"/>
                <a:cs typeface="Gamond"/>
              </a:rPr>
              <a:t>Product Mix Problem</a:t>
            </a:r>
          </a:p>
          <a:p>
            <a:pPr eaLnBrk="1" hangingPunct="1">
              <a:spcBef>
                <a:spcPct val="70000"/>
              </a:spcBef>
              <a:defRPr/>
            </a:pPr>
            <a:r>
              <a:rPr lang="en-US" b="0" dirty="0">
                <a:latin typeface="Times New Roman" panose="02020603050405020304" pitchFamily="18" charset="0"/>
                <a:cs typeface="Times New Roman" panose="02020603050405020304" pitchFamily="18" charset="0"/>
              </a:rPr>
              <a:t>A manufacturer has fixed amounts of different resources such as raw material, labor, and equipment.</a:t>
            </a:r>
          </a:p>
          <a:p>
            <a:pPr eaLnBrk="1" hangingPunct="1">
              <a:spcBef>
                <a:spcPct val="70000"/>
              </a:spcBef>
              <a:defRPr/>
            </a:pPr>
            <a:r>
              <a:rPr lang="en-US" b="0" dirty="0">
                <a:latin typeface="Times New Roman" panose="02020603050405020304" pitchFamily="18" charset="0"/>
                <a:cs typeface="Times New Roman" panose="02020603050405020304" pitchFamily="18" charset="0"/>
              </a:rPr>
              <a:t>These resources can be combined to produce any one of several different products.</a:t>
            </a:r>
          </a:p>
          <a:p>
            <a:pPr eaLnBrk="1" hangingPunct="1">
              <a:spcBef>
                <a:spcPct val="70000"/>
              </a:spcBef>
              <a:defRPr/>
            </a:pPr>
            <a:r>
              <a:rPr lang="en-US" b="0" dirty="0">
                <a:latin typeface="Times New Roman" panose="02020603050405020304" pitchFamily="18" charset="0"/>
                <a:cs typeface="Times New Roman" panose="02020603050405020304" pitchFamily="18" charset="0"/>
              </a:rPr>
              <a:t>The quantity of the </a:t>
            </a:r>
            <a:r>
              <a:rPr lang="en-US" b="0" i="1" dirty="0" err="1">
                <a:latin typeface="Times New Roman" panose="02020603050405020304" pitchFamily="18" charset="0"/>
                <a:cs typeface="Times New Roman" panose="02020603050405020304" pitchFamily="18" charset="0"/>
              </a:rPr>
              <a:t>i</a:t>
            </a:r>
            <a:r>
              <a:rPr lang="en-US" b="0" i="1" baseline="30000" dirty="0" err="1">
                <a:latin typeface="Times New Roman" panose="02020603050405020304" pitchFamily="18" charset="0"/>
                <a:cs typeface="Times New Roman" panose="02020603050405020304" pitchFamily="18" charset="0"/>
              </a:rPr>
              <a:t>th</a:t>
            </a:r>
            <a:r>
              <a:rPr lang="en-US" b="0" dirty="0">
                <a:latin typeface="Times New Roman" panose="02020603050405020304" pitchFamily="18" charset="0"/>
                <a:cs typeface="Times New Roman" panose="02020603050405020304" pitchFamily="18" charset="0"/>
              </a:rPr>
              <a:t> resource required to produce one unit of the </a:t>
            </a:r>
            <a:r>
              <a:rPr lang="en-US" b="0" i="1" dirty="0" err="1">
                <a:latin typeface="Times New Roman" panose="02020603050405020304" pitchFamily="18" charset="0"/>
                <a:cs typeface="Times New Roman" panose="02020603050405020304" pitchFamily="18" charset="0"/>
              </a:rPr>
              <a:t>j</a:t>
            </a:r>
            <a:r>
              <a:rPr lang="en-US" b="0" i="1" baseline="30000" dirty="0" err="1">
                <a:latin typeface="Times New Roman" panose="02020603050405020304" pitchFamily="18" charset="0"/>
                <a:cs typeface="Times New Roman" panose="02020603050405020304" pitchFamily="18" charset="0"/>
              </a:rPr>
              <a:t>th</a:t>
            </a:r>
            <a:r>
              <a:rPr lang="en-US" b="0" i="1" dirty="0">
                <a:latin typeface="Times New Roman" panose="02020603050405020304" pitchFamily="18" charset="0"/>
                <a:cs typeface="Times New Roman" panose="02020603050405020304" pitchFamily="18" charset="0"/>
              </a:rPr>
              <a:t> </a:t>
            </a:r>
            <a:r>
              <a:rPr lang="en-US" b="0" dirty="0">
                <a:latin typeface="Times New Roman" panose="02020603050405020304" pitchFamily="18" charset="0"/>
                <a:cs typeface="Times New Roman" panose="02020603050405020304" pitchFamily="18" charset="0"/>
              </a:rPr>
              <a:t>product is known.</a:t>
            </a:r>
          </a:p>
        </p:txBody>
      </p:sp>
      <p:sp>
        <p:nvSpPr>
          <p:cNvPr id="6" name="Content Placeholder 5"/>
          <p:cNvSpPr>
            <a:spLocks noGrp="1"/>
          </p:cNvSpPr>
          <p:nvPr>
            <p:ph sz="quarter" idx="2"/>
          </p:nvPr>
        </p:nvSpPr>
        <p:spPr>
          <a:xfrm>
            <a:off x="4572000" y="1268760"/>
            <a:ext cx="4464496" cy="4824536"/>
          </a:xfrm>
        </p:spPr>
        <p:txBody>
          <a:bodyPr/>
          <a:lstStyle/>
          <a:p>
            <a:pPr marL="0" indent="0" eaLnBrk="1" hangingPunct="1">
              <a:spcBef>
                <a:spcPct val="70000"/>
              </a:spcBef>
              <a:buNone/>
              <a:defRPr/>
            </a:pPr>
            <a:endParaRPr lang="en-US" sz="1800" dirty="0">
              <a:solidFill>
                <a:schemeClr val="tx1"/>
              </a:solidFill>
              <a:latin typeface="Gamond"/>
              <a:cs typeface="Gamond"/>
            </a:endParaRPr>
          </a:p>
          <a:p>
            <a:pPr eaLnBrk="1" hangingPunct="1">
              <a:spcBef>
                <a:spcPct val="70000"/>
              </a:spcBef>
              <a:defRPr/>
            </a:pPr>
            <a:r>
              <a:rPr lang="en-US" sz="1800" dirty="0">
                <a:solidFill>
                  <a:schemeClr val="tx1"/>
                </a:solidFill>
                <a:latin typeface="+mj-lt"/>
                <a:cs typeface="Gamond"/>
              </a:rPr>
              <a:t>Objective: </a:t>
            </a:r>
            <a:r>
              <a:rPr lang="en-US" sz="1800" b="0" dirty="0">
                <a:solidFill>
                  <a:schemeClr val="tx1"/>
                </a:solidFill>
                <a:latin typeface="+mj-lt"/>
                <a:cs typeface="Gamond"/>
              </a:rPr>
              <a:t>maximize total </a:t>
            </a:r>
            <a:r>
              <a:rPr lang="en-US" sz="1800" b="0" dirty="0" smtClean="0">
                <a:solidFill>
                  <a:schemeClr val="tx1"/>
                </a:solidFill>
                <a:latin typeface="+mj-lt"/>
                <a:cs typeface="Gamond"/>
              </a:rPr>
              <a:t>income/profit</a:t>
            </a:r>
            <a:endParaRPr lang="en-US" sz="2000" b="0" dirty="0">
              <a:solidFill>
                <a:schemeClr val="tx1"/>
              </a:solidFill>
              <a:latin typeface="+mj-lt"/>
              <a:cs typeface="Gamond"/>
            </a:endParaRPr>
          </a:p>
        </p:txBody>
      </p:sp>
      <p:sp>
        <p:nvSpPr>
          <p:cNvPr id="4" name="Footer Placeholder 3"/>
          <p:cNvSpPr>
            <a:spLocks noGrp="1"/>
          </p:cNvSpPr>
          <p:nvPr>
            <p:ph type="ftr" sz="quarter" idx="11"/>
          </p:nvPr>
        </p:nvSpPr>
        <p:spPr/>
        <p:txBody>
          <a:bodyPr/>
          <a:lstStyle/>
          <a:p>
            <a:pPr>
              <a:defRPr/>
            </a:pPr>
            <a:r>
              <a:rPr lang="en-GB"/>
              <a:t>AE2AIM: Artificial Intelligence Methods </a:t>
            </a:r>
            <a:endParaRPr lang="en-GB" dirty="0"/>
          </a:p>
        </p:txBody>
      </p:sp>
      <p:sp>
        <p:nvSpPr>
          <p:cNvPr id="5" name="Title 4"/>
          <p:cNvSpPr>
            <a:spLocks noGrp="1"/>
          </p:cNvSpPr>
          <p:nvPr>
            <p:ph type="title"/>
          </p:nvPr>
        </p:nvSpPr>
        <p:spPr/>
        <p:txBody>
          <a:bodyPr>
            <a:normAutofit/>
          </a:bodyPr>
          <a:lstStyle/>
          <a:p>
            <a:r>
              <a:rPr lang="en-US" dirty="0">
                <a:latin typeface="Gamond"/>
                <a:cs typeface="Gamond"/>
              </a:rPr>
              <a:t>Linear Programming (LP) </a:t>
            </a:r>
            <a:r>
              <a:rPr lang="mr-IN" dirty="0">
                <a:latin typeface="Gamond"/>
                <a:cs typeface="Gamond"/>
              </a:rPr>
              <a:t>–</a:t>
            </a:r>
            <a:r>
              <a:rPr lang="en-US" dirty="0">
                <a:latin typeface="Gamond"/>
                <a:cs typeface="Gamond"/>
              </a:rPr>
              <a:t> example 2</a:t>
            </a:r>
          </a:p>
        </p:txBody>
      </p:sp>
      <p:graphicFrame>
        <p:nvGraphicFramePr>
          <p:cNvPr id="10" name="Object 9"/>
          <p:cNvGraphicFramePr>
            <a:graphicFrameLocks noChangeAspect="1"/>
          </p:cNvGraphicFramePr>
          <p:nvPr>
            <p:extLst>
              <p:ext uri="{D42A27DB-BD31-4B8C-83A1-F6EECF244321}">
                <p14:modId xmlns:p14="http://schemas.microsoft.com/office/powerpoint/2010/main" val="2655435624"/>
              </p:ext>
            </p:extLst>
          </p:nvPr>
        </p:nvGraphicFramePr>
        <p:xfrm>
          <a:off x="4998956" y="2204864"/>
          <a:ext cx="3821516" cy="2664296"/>
        </p:xfrm>
        <a:graphic>
          <a:graphicData uri="http://schemas.openxmlformats.org/presentationml/2006/ole">
            <mc:AlternateContent xmlns:mc="http://schemas.openxmlformats.org/markup-compatibility/2006">
              <mc:Choice xmlns:v="urn:schemas-microsoft-com:vml" Requires="v">
                <p:oleObj spid="_x0000_s2187" name="Equation" r:id="rId3" imgW="1803400" imgH="1257300" progId="Equation.3">
                  <p:embed/>
                </p:oleObj>
              </mc:Choice>
              <mc:Fallback>
                <p:oleObj name="Equation" r:id="rId3" imgW="1803400" imgH="1257300" progId="Equation.3">
                  <p:embed/>
                  <p:pic>
                    <p:nvPicPr>
                      <p:cNvPr id="0" name=""/>
                      <p:cNvPicPr/>
                      <p:nvPr/>
                    </p:nvPicPr>
                    <p:blipFill>
                      <a:blip r:embed="rId4"/>
                      <a:stretch>
                        <a:fillRect/>
                      </a:stretch>
                    </p:blipFill>
                    <p:spPr>
                      <a:xfrm>
                        <a:off x="4998956" y="2204864"/>
                        <a:ext cx="3821516" cy="2664296"/>
                      </a:xfrm>
                      <a:prstGeom prst="rect">
                        <a:avLst/>
                      </a:prstGeom>
                    </p:spPr>
                  </p:pic>
                </p:oleObj>
              </mc:Fallback>
            </mc:AlternateContent>
          </a:graphicData>
        </a:graphic>
      </p:graphicFrame>
      <p:sp>
        <p:nvSpPr>
          <p:cNvPr id="11" name="Slide Number Placeholder 10"/>
          <p:cNvSpPr>
            <a:spLocks noGrp="1"/>
          </p:cNvSpPr>
          <p:nvPr>
            <p:ph type="sldNum" sz="quarter" idx="12"/>
          </p:nvPr>
        </p:nvSpPr>
        <p:spPr/>
        <p:txBody>
          <a:bodyPr/>
          <a:lstStyle/>
          <a:p>
            <a:pPr>
              <a:defRPr/>
            </a:pPr>
            <a:fld id="{263661D5-87BF-45CA-972D-85C1C12738FE}" type="slidenum">
              <a:rPr lang="en-GB" altLang="zh-CN" smtClean="0"/>
              <a:pPr>
                <a:defRPr/>
              </a:pPr>
              <a:t>15</a:t>
            </a:fld>
            <a:endParaRPr lang="en-GB" altLang="zh-CN" dirty="0"/>
          </a:p>
        </p:txBody>
      </p:sp>
    </p:spTree>
    <p:extLst>
      <p:ext uri="{BB962C8B-B14F-4D97-AF65-F5344CB8AC3E}">
        <p14:creationId xmlns:p14="http://schemas.microsoft.com/office/powerpoint/2010/main" val="14398890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9D86F64-EA08-E045-AE3C-29EDE590755E}"/>
              </a:ext>
            </a:extLst>
          </p:cNvPr>
          <p:cNvSpPr>
            <a:spLocks noGrp="1"/>
          </p:cNvSpPr>
          <p:nvPr>
            <p:ph type="body" sz="half" idx="1"/>
          </p:nvPr>
        </p:nvSpPr>
        <p:spPr>
          <a:xfrm>
            <a:off x="4903368" y="1066831"/>
            <a:ext cx="4102275" cy="4814540"/>
          </a:xfrm>
          <a:ln>
            <a:noFill/>
          </a:ln>
        </p:spPr>
        <p:txBody>
          <a:bodyPr/>
          <a:lstStyle/>
          <a:p>
            <a:r>
              <a:rPr lang="en-US" dirty="0"/>
              <a:t>TSP (Traveling Salesman Problem)</a:t>
            </a:r>
          </a:p>
          <a:p>
            <a:pPr lvl="1"/>
            <a:r>
              <a:rPr lang="en-US" sz="2000" b="1" dirty="0">
                <a:solidFill>
                  <a:schemeClr val="accent6"/>
                </a:solidFill>
              </a:rPr>
              <a:t>How many possible solution in total? How to find the best solution? </a:t>
            </a:r>
          </a:p>
          <a:p>
            <a:pPr lvl="1"/>
            <a:endParaRPr lang="en-US" sz="2000" b="1" dirty="0"/>
          </a:p>
          <a:p>
            <a:pPr lvl="1"/>
            <a:endParaRPr lang="en-US" sz="2000" b="1" dirty="0"/>
          </a:p>
          <a:p>
            <a:pPr lvl="1"/>
            <a:endParaRPr lang="en-US" sz="2000" b="1" dirty="0"/>
          </a:p>
          <a:p>
            <a:pPr lvl="1"/>
            <a:endParaRPr lang="en-US" sz="2000" b="1" dirty="0"/>
          </a:p>
          <a:p>
            <a:pPr marL="0" indent="0">
              <a:buNone/>
            </a:pPr>
            <a:endParaRPr lang="en-US" sz="2000" b="1" dirty="0"/>
          </a:p>
          <a:p>
            <a:pPr lvl="1"/>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6391EBD-41ED-B648-B1F9-016782F6AB4F}"/>
                  </a:ext>
                </a:extLst>
              </p:cNvPr>
              <p:cNvSpPr>
                <a:spLocks noGrp="1"/>
              </p:cNvSpPr>
              <p:nvPr>
                <p:ph sz="quarter" idx="2"/>
              </p:nvPr>
            </p:nvSpPr>
            <p:spPr>
              <a:xfrm>
                <a:off x="303560" y="1056835"/>
                <a:ext cx="4304203" cy="4824536"/>
              </a:xfrm>
              <a:ln>
                <a:noFill/>
              </a:ln>
            </p:spPr>
            <p:txBody>
              <a:bodyPr/>
              <a:lstStyle/>
              <a:p>
                <a:r>
                  <a:rPr lang="en-US" dirty="0"/>
                  <a:t>Maximum flow problem: </a:t>
                </a:r>
                <a:r>
                  <a:rPr lang="en-US" sz="1800" b="0" dirty="0"/>
                  <a:t>Given a capacitated direct graph G(N, A) with a source </a:t>
                </a:r>
                <a14:m>
                  <m:oMath xmlns:m="http://schemas.openxmlformats.org/officeDocument/2006/math">
                    <m:r>
                      <a:rPr lang="en-US" sz="1800" b="0" i="1" dirty="0" smtClean="0">
                        <a:latin typeface="Cambria Math" panose="02040503050406030204" pitchFamily="18" charset="0"/>
                      </a:rPr>
                      <m:t>𝑠</m:t>
                    </m:r>
                    <m:r>
                      <a:rPr lang="en-US" sz="1800" b="0" i="1" dirty="0" smtClean="0">
                        <a:latin typeface="Cambria Math" panose="02040503050406030204" pitchFamily="18" charset="0"/>
                        <a:ea typeface="Cambria Math" panose="02040503050406030204" pitchFamily="18" charset="0"/>
                      </a:rPr>
                      <m:t>∈</m:t>
                    </m:r>
                    <m:r>
                      <a:rPr lang="en-US" sz="1800" b="0" i="1" dirty="0" smtClean="0">
                        <a:latin typeface="Cambria Math" panose="02040503050406030204" pitchFamily="18" charset="0"/>
                        <a:ea typeface="Cambria Math" panose="02040503050406030204" pitchFamily="18" charset="0"/>
                      </a:rPr>
                      <m:t>𝑁</m:t>
                    </m:r>
                  </m:oMath>
                </a14:m>
                <a:r>
                  <a:rPr lang="en-US" sz="1800" b="0" dirty="0"/>
                  <a:t> and sink </a:t>
                </a:r>
                <a14:m>
                  <m:oMath xmlns:m="http://schemas.openxmlformats.org/officeDocument/2006/math">
                    <m:r>
                      <a:rPr lang="en-US" sz="1800" b="0" i="1" dirty="0" smtClean="0">
                        <a:latin typeface="Cambria Math" panose="02040503050406030204" pitchFamily="18" charset="0"/>
                      </a:rPr>
                      <m:t>𝑑</m:t>
                    </m:r>
                    <m:r>
                      <a:rPr lang="en-US" sz="1800" b="0" i="1" dirty="0" smtClean="0">
                        <a:latin typeface="Cambria Math" panose="02040503050406030204" pitchFamily="18" charset="0"/>
                        <a:ea typeface="Cambria Math" panose="02040503050406030204" pitchFamily="18" charset="0"/>
                      </a:rPr>
                      <m:t>∈</m:t>
                    </m:r>
                    <m:r>
                      <a:rPr lang="en-US" sz="1800" b="0" i="1" dirty="0" smtClean="0">
                        <a:latin typeface="Cambria Math" panose="02040503050406030204" pitchFamily="18" charset="0"/>
                        <a:ea typeface="Cambria Math" panose="02040503050406030204" pitchFamily="18" charset="0"/>
                      </a:rPr>
                      <m:t>𝑁</m:t>
                    </m:r>
                  </m:oMath>
                </a14:m>
                <a:r>
                  <a:rPr lang="en-US" sz="1800" b="0" dirty="0"/>
                  <a:t>. What is the maximum flow from </a:t>
                </a:r>
                <a:r>
                  <a:rPr lang="en-US" sz="1800" b="0" i="1" dirty="0"/>
                  <a:t>s</a:t>
                </a:r>
                <a:r>
                  <a:rPr lang="en-US" sz="1800" b="0" dirty="0"/>
                  <a:t> to </a:t>
                </a:r>
                <a:r>
                  <a:rPr lang="en-US" sz="1800" b="0" i="1" dirty="0"/>
                  <a:t>d</a:t>
                </a:r>
                <a:r>
                  <a:rPr lang="en-US" sz="1800" b="0" dirty="0"/>
                  <a:t>?</a:t>
                </a:r>
              </a:p>
              <a:p>
                <a:pPr lvl="1"/>
                <a:r>
                  <a:rPr lang="en-US" sz="2000" b="1" dirty="0">
                    <a:solidFill>
                      <a:schemeClr val="accent6"/>
                    </a:solidFill>
                  </a:rPr>
                  <a:t>How many possible solutions? How to solve it? </a:t>
                </a:r>
              </a:p>
              <a:p>
                <a:r>
                  <a:rPr lang="en-US" dirty="0"/>
                  <a:t>1D Knapsack problem: </a:t>
                </a:r>
                <a:r>
                  <a:rPr lang="en-US" sz="1800" b="0" dirty="0"/>
                  <a:t>Given a knapsack of capacity C and a set of </a:t>
                </a:r>
                <a:r>
                  <a:rPr lang="en-US" sz="1800" i="1" dirty="0">
                    <a:latin typeface="Times" pitchFamily="2" charset="0"/>
                  </a:rPr>
                  <a:t>n</a:t>
                </a:r>
                <a:r>
                  <a:rPr lang="en-US" sz="1800" b="0" dirty="0"/>
                  <a:t> items, each item </a:t>
                </a:r>
                <a:r>
                  <a:rPr lang="en-US" sz="1800" i="1" dirty="0" err="1"/>
                  <a:t>i</a:t>
                </a:r>
                <a:r>
                  <a:rPr lang="en-US" sz="1800" b="0" dirty="0"/>
                  <a:t> has a volume </a:t>
                </a:r>
                <a:r>
                  <a:rPr lang="en-US" sz="1800" i="1" dirty="0" err="1"/>
                  <a:t>s</a:t>
                </a:r>
                <a:r>
                  <a:rPr lang="en-US" sz="1800" i="1" baseline="-25000" dirty="0" err="1"/>
                  <a:t>i</a:t>
                </a:r>
                <a:r>
                  <a:rPr lang="en-US" sz="1800" b="0" dirty="0"/>
                  <a:t> and a value </a:t>
                </a:r>
                <a:r>
                  <a:rPr lang="en-US" sz="1800" i="1" dirty="0"/>
                  <a:t>v</a:t>
                </a:r>
                <a:r>
                  <a:rPr lang="en-US" sz="1800" i="1" baseline="-25000" dirty="0"/>
                  <a:t>i</a:t>
                </a:r>
                <a:r>
                  <a:rPr lang="en-US" sz="1800" b="0" dirty="0"/>
                  <a:t> . Determine the list of items to be packed so that the total value is maximized. </a:t>
                </a:r>
              </a:p>
              <a:p>
                <a:pPr lvl="1"/>
                <a:r>
                  <a:rPr lang="en-US" sz="2000" b="1" dirty="0">
                    <a:solidFill>
                      <a:schemeClr val="accent6"/>
                    </a:solidFill>
                  </a:rPr>
                  <a:t>How many possible solutions?  How do we solve it? </a:t>
                </a:r>
              </a:p>
              <a:p>
                <a:pPr lvl="1"/>
                <a:endParaRPr lang="en-US" dirty="0"/>
              </a:p>
            </p:txBody>
          </p:sp>
        </mc:Choice>
        <mc:Fallback xmlns="">
          <p:sp>
            <p:nvSpPr>
              <p:cNvPr id="3" name="Content Placeholder 2">
                <a:extLst>
                  <a:ext uri="{FF2B5EF4-FFF2-40B4-BE49-F238E27FC236}">
                    <a16:creationId xmlns:a16="http://schemas.microsoft.com/office/drawing/2014/main" id="{06391EBD-41ED-B648-B1F9-016782F6AB4F}"/>
                  </a:ext>
                </a:extLst>
              </p:cNvPr>
              <p:cNvSpPr>
                <a:spLocks noGrp="1" noRot="1" noChangeAspect="1" noMove="1" noResize="1" noEditPoints="1" noAdjustHandles="1" noChangeArrowheads="1" noChangeShapeType="1" noTextEdit="1"/>
              </p:cNvSpPr>
              <p:nvPr>
                <p:ph sz="quarter" idx="2"/>
              </p:nvPr>
            </p:nvSpPr>
            <p:spPr>
              <a:xfrm>
                <a:off x="303560" y="1056835"/>
                <a:ext cx="4304203" cy="4824536"/>
              </a:xfrm>
              <a:blipFill>
                <a:blip r:embed="rId2"/>
                <a:stretch>
                  <a:fillRect l="-2065" t="-787" r="-295"/>
                </a:stretch>
              </a:blipFill>
              <a:ln>
                <a:noFill/>
              </a:ln>
            </p:spPr>
            <p:txBody>
              <a:bodyPr/>
              <a:lstStyle/>
              <a:p>
                <a:r>
                  <a:rPr lang="en-US">
                    <a:noFill/>
                  </a:rPr>
                  <a:t> </a:t>
                </a:r>
              </a:p>
            </p:txBody>
          </p:sp>
        </mc:Fallback>
      </mc:AlternateContent>
      <p:sp>
        <p:nvSpPr>
          <p:cNvPr id="4" name="Footer Placeholder 3">
            <a:extLst>
              <a:ext uri="{FF2B5EF4-FFF2-40B4-BE49-F238E27FC236}">
                <a16:creationId xmlns:a16="http://schemas.microsoft.com/office/drawing/2014/main" id="{0544CE26-9388-C243-AFEF-13F98CD6ADBD}"/>
              </a:ext>
            </a:extLst>
          </p:cNvPr>
          <p:cNvSpPr>
            <a:spLocks noGrp="1"/>
          </p:cNvSpPr>
          <p:nvPr>
            <p:ph type="ftr" sz="quarter" idx="11"/>
          </p:nvPr>
        </p:nvSpPr>
        <p:spPr/>
        <p:txBody>
          <a:bodyPr/>
          <a:lstStyle/>
          <a:p>
            <a:pPr>
              <a:defRPr/>
            </a:pPr>
            <a:r>
              <a:rPr lang="en-GB"/>
              <a:t>AE2AIM: Artificial Intelligence Methods </a:t>
            </a:r>
            <a:endParaRPr lang="en-GB" dirty="0"/>
          </a:p>
        </p:txBody>
      </p:sp>
      <p:sp>
        <p:nvSpPr>
          <p:cNvPr id="5" name="Slide Number Placeholder 4">
            <a:extLst>
              <a:ext uri="{FF2B5EF4-FFF2-40B4-BE49-F238E27FC236}">
                <a16:creationId xmlns:a16="http://schemas.microsoft.com/office/drawing/2014/main" id="{EFA6658C-6F9A-5741-A09B-98866CC2062B}"/>
              </a:ext>
            </a:extLst>
          </p:cNvPr>
          <p:cNvSpPr>
            <a:spLocks noGrp="1"/>
          </p:cNvSpPr>
          <p:nvPr>
            <p:ph type="sldNum" sz="quarter" idx="12"/>
          </p:nvPr>
        </p:nvSpPr>
        <p:spPr/>
        <p:txBody>
          <a:bodyPr/>
          <a:lstStyle/>
          <a:p>
            <a:pPr>
              <a:defRPr/>
            </a:pPr>
            <a:fld id="{263661D5-87BF-45CA-972D-85C1C12738FE}" type="slidenum">
              <a:rPr lang="en-GB" altLang="zh-CN" smtClean="0"/>
              <a:pPr>
                <a:defRPr/>
              </a:pPr>
              <a:t>16</a:t>
            </a:fld>
            <a:endParaRPr lang="en-GB" altLang="zh-CN" dirty="0"/>
          </a:p>
        </p:txBody>
      </p:sp>
      <p:sp>
        <p:nvSpPr>
          <p:cNvPr id="6" name="Title 5">
            <a:extLst>
              <a:ext uri="{FF2B5EF4-FFF2-40B4-BE49-F238E27FC236}">
                <a16:creationId xmlns:a16="http://schemas.microsoft.com/office/drawing/2014/main" id="{C2EF7AFC-3F31-9B46-B362-F8E1C4359EB6}"/>
              </a:ext>
            </a:extLst>
          </p:cNvPr>
          <p:cNvSpPr>
            <a:spLocks noGrp="1"/>
          </p:cNvSpPr>
          <p:nvPr>
            <p:ph type="title"/>
          </p:nvPr>
        </p:nvSpPr>
        <p:spPr/>
        <p:txBody>
          <a:bodyPr>
            <a:normAutofit/>
          </a:bodyPr>
          <a:lstStyle/>
          <a:p>
            <a:r>
              <a:rPr lang="en-US" dirty="0"/>
              <a:t>Classic </a:t>
            </a:r>
            <a:r>
              <a:rPr lang="en-US" dirty="0" err="1"/>
              <a:t>Optimisation</a:t>
            </a:r>
            <a:r>
              <a:rPr lang="en-US" dirty="0"/>
              <a:t> Problems</a:t>
            </a:r>
          </a:p>
        </p:txBody>
      </p:sp>
      <p:grpSp>
        <p:nvGrpSpPr>
          <p:cNvPr id="29" name="Group 28">
            <a:extLst>
              <a:ext uri="{FF2B5EF4-FFF2-40B4-BE49-F238E27FC236}">
                <a16:creationId xmlns:a16="http://schemas.microsoft.com/office/drawing/2014/main" id="{85165EFE-994C-FC41-AEBF-AA569D210381}"/>
              </a:ext>
            </a:extLst>
          </p:cNvPr>
          <p:cNvGrpSpPr/>
          <p:nvPr/>
        </p:nvGrpSpPr>
        <p:grpSpPr>
          <a:xfrm>
            <a:off x="6149668" y="2844562"/>
            <a:ext cx="2029239" cy="1568669"/>
            <a:chOff x="1219189" y="2304944"/>
            <a:chExt cx="2029239" cy="1568669"/>
          </a:xfrm>
        </p:grpSpPr>
        <p:sp>
          <p:nvSpPr>
            <p:cNvPr id="10" name="Oval 9">
              <a:extLst>
                <a:ext uri="{FF2B5EF4-FFF2-40B4-BE49-F238E27FC236}">
                  <a16:creationId xmlns:a16="http://schemas.microsoft.com/office/drawing/2014/main" id="{BD5C0E60-3506-C04E-ACBC-6DB16D489077}"/>
                </a:ext>
              </a:extLst>
            </p:cNvPr>
            <p:cNvSpPr/>
            <p:nvPr/>
          </p:nvSpPr>
          <p:spPr>
            <a:xfrm>
              <a:off x="1880276" y="2618551"/>
              <a:ext cx="356580" cy="368239"/>
            </a:xfrm>
            <a:prstGeom prst="ellipse">
              <a:avLst/>
            </a:prstGeom>
            <a:solidFill>
              <a:srgbClr val="FF7C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D</a:t>
              </a:r>
            </a:p>
          </p:txBody>
        </p:sp>
        <p:sp>
          <p:nvSpPr>
            <p:cNvPr id="11" name="Oval 10">
              <a:extLst>
                <a:ext uri="{FF2B5EF4-FFF2-40B4-BE49-F238E27FC236}">
                  <a16:creationId xmlns:a16="http://schemas.microsoft.com/office/drawing/2014/main" id="{EB8FC198-101A-B945-823A-5E6237846E58}"/>
                </a:ext>
              </a:extLst>
            </p:cNvPr>
            <p:cNvSpPr/>
            <p:nvPr/>
          </p:nvSpPr>
          <p:spPr>
            <a:xfrm>
              <a:off x="2541363" y="2304944"/>
              <a:ext cx="356580" cy="368239"/>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1</a:t>
              </a:r>
            </a:p>
          </p:txBody>
        </p:sp>
        <p:sp>
          <p:nvSpPr>
            <p:cNvPr id="12" name="Oval 11">
              <a:extLst>
                <a:ext uri="{FF2B5EF4-FFF2-40B4-BE49-F238E27FC236}">
                  <a16:creationId xmlns:a16="http://schemas.microsoft.com/office/drawing/2014/main" id="{D7DAAD65-339F-6D47-9682-ED943FF270BD}"/>
                </a:ext>
              </a:extLst>
            </p:cNvPr>
            <p:cNvSpPr/>
            <p:nvPr/>
          </p:nvSpPr>
          <p:spPr>
            <a:xfrm>
              <a:off x="2891848" y="3258424"/>
              <a:ext cx="356580" cy="368239"/>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2</a:t>
              </a:r>
            </a:p>
          </p:txBody>
        </p:sp>
        <p:sp>
          <p:nvSpPr>
            <p:cNvPr id="13" name="Oval 12">
              <a:extLst>
                <a:ext uri="{FF2B5EF4-FFF2-40B4-BE49-F238E27FC236}">
                  <a16:creationId xmlns:a16="http://schemas.microsoft.com/office/drawing/2014/main" id="{7CC2C2E8-8992-3440-B8FB-657E3EBE492B}"/>
                </a:ext>
              </a:extLst>
            </p:cNvPr>
            <p:cNvSpPr/>
            <p:nvPr/>
          </p:nvSpPr>
          <p:spPr>
            <a:xfrm>
              <a:off x="1702205" y="3505374"/>
              <a:ext cx="356580" cy="368239"/>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3</a:t>
              </a:r>
            </a:p>
          </p:txBody>
        </p:sp>
        <p:sp>
          <p:nvSpPr>
            <p:cNvPr id="14" name="Oval 13">
              <a:extLst>
                <a:ext uri="{FF2B5EF4-FFF2-40B4-BE49-F238E27FC236}">
                  <a16:creationId xmlns:a16="http://schemas.microsoft.com/office/drawing/2014/main" id="{04648DE7-99A8-3C4D-98BA-1EE569A90AB4}"/>
                </a:ext>
              </a:extLst>
            </p:cNvPr>
            <p:cNvSpPr/>
            <p:nvPr/>
          </p:nvSpPr>
          <p:spPr>
            <a:xfrm>
              <a:off x="2363073" y="2890185"/>
              <a:ext cx="356580" cy="368239"/>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4</a:t>
              </a:r>
            </a:p>
          </p:txBody>
        </p:sp>
        <p:sp>
          <p:nvSpPr>
            <p:cNvPr id="15" name="Oval 14">
              <a:extLst>
                <a:ext uri="{FF2B5EF4-FFF2-40B4-BE49-F238E27FC236}">
                  <a16:creationId xmlns:a16="http://schemas.microsoft.com/office/drawing/2014/main" id="{72447F5F-04CF-D345-B821-2AECCCCE8E8C}"/>
                </a:ext>
              </a:extLst>
            </p:cNvPr>
            <p:cNvSpPr/>
            <p:nvPr/>
          </p:nvSpPr>
          <p:spPr>
            <a:xfrm>
              <a:off x="1219189" y="2802670"/>
              <a:ext cx="356580" cy="368239"/>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5</a:t>
              </a:r>
            </a:p>
          </p:txBody>
        </p:sp>
        <p:cxnSp>
          <p:nvCxnSpPr>
            <p:cNvPr id="17" name="Straight Arrow Connector 16">
              <a:extLst>
                <a:ext uri="{FF2B5EF4-FFF2-40B4-BE49-F238E27FC236}">
                  <a16:creationId xmlns:a16="http://schemas.microsoft.com/office/drawing/2014/main" id="{D967E305-D654-544D-A21E-90B11C0A703E}"/>
                </a:ext>
              </a:extLst>
            </p:cNvPr>
            <p:cNvCxnSpPr>
              <a:cxnSpLocks/>
              <a:stCxn id="10" idx="6"/>
              <a:endCxn id="11" idx="3"/>
            </p:cNvCxnSpPr>
            <p:nvPr/>
          </p:nvCxnSpPr>
          <p:spPr>
            <a:xfrm flipV="1">
              <a:off x="2236856" y="2619256"/>
              <a:ext cx="356727" cy="1834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C37DBDD-1A6D-084C-ADED-99666B50F4E2}"/>
                </a:ext>
              </a:extLst>
            </p:cNvPr>
            <p:cNvCxnSpPr>
              <a:stCxn id="11" idx="4"/>
              <a:endCxn id="14" idx="7"/>
            </p:cNvCxnSpPr>
            <p:nvPr/>
          </p:nvCxnSpPr>
          <p:spPr>
            <a:xfrm flipH="1">
              <a:off x="2667433" y="2673183"/>
              <a:ext cx="52220" cy="2709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7713F59-6C0A-C243-8258-E8FF31F0320F}"/>
                </a:ext>
              </a:extLst>
            </p:cNvPr>
            <p:cNvCxnSpPr>
              <a:stCxn id="14" idx="5"/>
              <a:endCxn id="12" idx="1"/>
            </p:cNvCxnSpPr>
            <p:nvPr/>
          </p:nvCxnSpPr>
          <p:spPr>
            <a:xfrm>
              <a:off x="2667433" y="3204497"/>
              <a:ext cx="276635" cy="1078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E9A081BE-7A50-9044-9972-13262182F823}"/>
                </a:ext>
              </a:extLst>
            </p:cNvPr>
            <p:cNvCxnSpPr>
              <a:stCxn id="12" idx="3"/>
              <a:endCxn id="13" idx="6"/>
            </p:cNvCxnSpPr>
            <p:nvPr/>
          </p:nvCxnSpPr>
          <p:spPr>
            <a:xfrm flipH="1">
              <a:off x="2058785" y="3572736"/>
              <a:ext cx="885283" cy="1167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82A8779-BDC4-8B4E-905A-5146C5C7BE0D}"/>
                </a:ext>
              </a:extLst>
            </p:cNvPr>
            <p:cNvCxnSpPr>
              <a:stCxn id="13" idx="1"/>
            </p:cNvCxnSpPr>
            <p:nvPr/>
          </p:nvCxnSpPr>
          <p:spPr>
            <a:xfrm flipH="1" flipV="1">
              <a:off x="1475656" y="3198112"/>
              <a:ext cx="278769" cy="3611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167F9E1-C7CB-B94D-A6E7-C96CB519600A}"/>
                </a:ext>
              </a:extLst>
            </p:cNvPr>
            <p:cNvCxnSpPr>
              <a:stCxn id="15" idx="6"/>
              <a:endCxn id="10" idx="3"/>
            </p:cNvCxnSpPr>
            <p:nvPr/>
          </p:nvCxnSpPr>
          <p:spPr>
            <a:xfrm flipV="1">
              <a:off x="1575769" y="2932863"/>
              <a:ext cx="356727" cy="539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73BAE0F4-8549-1D43-8A99-6102165EA0FB}"/>
              </a:ext>
            </a:extLst>
          </p:cNvPr>
          <p:cNvSpPr txBox="1"/>
          <p:nvPr/>
        </p:nvSpPr>
        <p:spPr>
          <a:xfrm>
            <a:off x="5076056" y="4869160"/>
            <a:ext cx="3672408" cy="923330"/>
          </a:xfrm>
          <a:prstGeom prst="rect">
            <a:avLst/>
          </a:prstGeom>
          <a:solidFill>
            <a:schemeClr val="accent5">
              <a:lumMod val="75000"/>
            </a:schemeClr>
          </a:solidFill>
        </p:spPr>
        <p:txBody>
          <a:bodyPr wrap="square" rtlCol="0">
            <a:spAutoFit/>
          </a:bodyPr>
          <a:lstStyle/>
          <a:p>
            <a:r>
              <a:rPr lang="en-US" b="1" dirty="0">
                <a:solidFill>
                  <a:srgbClr val="FF0000"/>
                </a:solidFill>
              </a:rPr>
              <a:t>Among the 3 problems, which one is easier </a:t>
            </a:r>
            <a:r>
              <a:rPr lang="en-US" b="1" dirty="0" smtClean="0">
                <a:solidFill>
                  <a:srgbClr val="FF0000"/>
                </a:solidFill>
              </a:rPr>
              <a:t>to </a:t>
            </a:r>
            <a:r>
              <a:rPr lang="en-US" b="1" dirty="0">
                <a:solidFill>
                  <a:srgbClr val="FF0000"/>
                </a:solidFill>
              </a:rPr>
              <a:t>solve, which is harder to solve? </a:t>
            </a:r>
          </a:p>
        </p:txBody>
      </p:sp>
    </p:spTree>
    <p:extLst>
      <p:ext uri="{BB962C8B-B14F-4D97-AF65-F5344CB8AC3E}">
        <p14:creationId xmlns:p14="http://schemas.microsoft.com/office/powerpoint/2010/main" val="1887813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grpId="1" nodeType="click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p:tgtEl>
                                          <p:spTgt spid="30"/>
                                        </p:tgtEl>
                                        <p:attrNameLst>
                                          <p:attrName>ppt_y</p:attrName>
                                        </p:attrNameLst>
                                      </p:cBhvr>
                                      <p:tavLst>
                                        <p:tav tm="0">
                                          <p:val>
                                            <p:strVal val="#ppt_y+#ppt_h*1.125000"/>
                                          </p:val>
                                        </p:tav>
                                        <p:tav tm="100000">
                                          <p:val>
                                            <p:strVal val="#ppt_y"/>
                                          </p:val>
                                        </p:tav>
                                      </p:tavLst>
                                    </p:anim>
                                    <p:animEffect transition="in" filter="wipe(up)">
                                      <p:cBhvr>
                                        <p:cTn id="2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0"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899592" y="1916832"/>
            <a:ext cx="7128023" cy="2520280"/>
          </a:xfrm>
        </p:spPr>
        <p:txBody>
          <a:bodyPr/>
          <a:lstStyle/>
          <a:p>
            <a:pPr marL="0" indent="0" algn="ctr">
              <a:buNone/>
            </a:pPr>
            <a:r>
              <a:rPr lang="en-US" sz="3600" dirty="0"/>
              <a:t>What are these problems in common?</a:t>
            </a:r>
          </a:p>
        </p:txBody>
      </p:sp>
      <p:sp>
        <p:nvSpPr>
          <p:cNvPr id="6" name="Title 5"/>
          <p:cNvSpPr>
            <a:spLocks noGrp="1"/>
          </p:cNvSpPr>
          <p:nvPr>
            <p:ph type="title"/>
          </p:nvPr>
        </p:nvSpPr>
        <p:spPr/>
        <p:txBody>
          <a:bodyPr/>
          <a:lstStyle/>
          <a:p>
            <a:endParaRPr lang="en-US" dirty="0"/>
          </a:p>
        </p:txBody>
      </p:sp>
    </p:spTree>
    <p:extLst>
      <p:ext uri="{BB962C8B-B14F-4D97-AF65-F5344CB8AC3E}">
        <p14:creationId xmlns:p14="http://schemas.microsoft.com/office/powerpoint/2010/main" val="30563895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323528" y="1124744"/>
            <a:ext cx="4968552" cy="4824536"/>
          </a:xfrm>
          <a:ln>
            <a:solidFill>
              <a:schemeClr val="tx1"/>
            </a:solidFill>
          </a:ln>
        </p:spPr>
        <p:txBody>
          <a:bodyPr/>
          <a:lstStyle/>
          <a:p>
            <a:r>
              <a:rPr lang="en-US" dirty="0"/>
              <a:t>Standard format</a:t>
            </a:r>
          </a:p>
        </p:txBody>
      </p:sp>
      <p:sp>
        <p:nvSpPr>
          <p:cNvPr id="7" name="Content Placeholder 6"/>
          <p:cNvSpPr>
            <a:spLocks noGrp="1"/>
          </p:cNvSpPr>
          <p:nvPr>
            <p:ph sz="quarter" idx="2"/>
          </p:nvPr>
        </p:nvSpPr>
        <p:spPr>
          <a:xfrm>
            <a:off x="5436096" y="1124744"/>
            <a:ext cx="3384376" cy="4824536"/>
          </a:xfrm>
          <a:ln>
            <a:solidFill>
              <a:srgbClr val="000000"/>
            </a:solidFill>
          </a:ln>
        </p:spPr>
        <p:txBody>
          <a:bodyPr/>
          <a:lstStyle/>
          <a:p>
            <a:r>
              <a:rPr lang="en-US" dirty="0"/>
              <a:t>Matrix format</a:t>
            </a:r>
          </a:p>
          <a:p>
            <a:endParaRPr lang="en-US" dirty="0"/>
          </a:p>
        </p:txBody>
      </p:sp>
      <p:sp>
        <p:nvSpPr>
          <p:cNvPr id="4" name="Footer Placeholder 3"/>
          <p:cNvSpPr>
            <a:spLocks noGrp="1"/>
          </p:cNvSpPr>
          <p:nvPr>
            <p:ph type="ftr" sz="quarter" idx="11"/>
          </p:nvPr>
        </p:nvSpPr>
        <p:spPr/>
        <p:txBody>
          <a:bodyPr/>
          <a:lstStyle/>
          <a:p>
            <a:pPr>
              <a:defRPr/>
            </a:pPr>
            <a:r>
              <a:rPr lang="en-GB"/>
              <a:t>AE2AIM: Artificial Intelligence Methods </a:t>
            </a:r>
            <a:endParaRPr lang="en-GB" dirty="0"/>
          </a:p>
        </p:txBody>
      </p:sp>
      <p:sp>
        <p:nvSpPr>
          <p:cNvPr id="6" name="Title 5"/>
          <p:cNvSpPr>
            <a:spLocks noGrp="1"/>
          </p:cNvSpPr>
          <p:nvPr>
            <p:ph type="title"/>
          </p:nvPr>
        </p:nvSpPr>
        <p:spPr/>
        <p:txBody>
          <a:bodyPr/>
          <a:lstStyle/>
          <a:p>
            <a:r>
              <a:rPr lang="en-US" dirty="0"/>
              <a:t>A standard LP formulation</a:t>
            </a:r>
          </a:p>
        </p:txBody>
      </p:sp>
      <p:graphicFrame>
        <p:nvGraphicFramePr>
          <p:cNvPr id="2" name="Object 1"/>
          <p:cNvGraphicFramePr>
            <a:graphicFrameLocks noChangeAspect="1"/>
          </p:cNvGraphicFramePr>
          <p:nvPr>
            <p:extLst>
              <p:ext uri="{D42A27DB-BD31-4B8C-83A1-F6EECF244321}">
                <p14:modId xmlns:p14="http://schemas.microsoft.com/office/powerpoint/2010/main" val="725895486"/>
              </p:ext>
            </p:extLst>
          </p:nvPr>
        </p:nvGraphicFramePr>
        <p:xfrm>
          <a:off x="409575" y="1628800"/>
          <a:ext cx="4795838" cy="3194050"/>
        </p:xfrm>
        <a:graphic>
          <a:graphicData uri="http://schemas.openxmlformats.org/presentationml/2006/ole">
            <mc:AlternateContent xmlns:mc="http://schemas.openxmlformats.org/markup-compatibility/2006">
              <mc:Choice xmlns:v="urn:schemas-microsoft-com:vml" Requires="v">
                <p:oleObj spid="_x0000_s4335" name="Equation" r:id="rId3" imgW="2057400" imgH="1257300" progId="Equation.3">
                  <p:embed/>
                </p:oleObj>
              </mc:Choice>
              <mc:Fallback>
                <p:oleObj name="Equation" r:id="rId3" imgW="2057400" imgH="1257300" progId="Equation.3">
                  <p:embed/>
                  <p:pic>
                    <p:nvPicPr>
                      <p:cNvPr id="0" name=""/>
                      <p:cNvPicPr/>
                      <p:nvPr/>
                    </p:nvPicPr>
                    <p:blipFill>
                      <a:blip r:embed="rId4"/>
                      <a:stretch>
                        <a:fillRect/>
                      </a:stretch>
                    </p:blipFill>
                    <p:spPr>
                      <a:xfrm>
                        <a:off x="409575" y="1628800"/>
                        <a:ext cx="4795838" cy="3194050"/>
                      </a:xfrm>
                      <a:prstGeom prst="rect">
                        <a:avLst/>
                      </a:prstGeom>
                    </p:spPr>
                  </p:pic>
                </p:oleObj>
              </mc:Fallback>
            </mc:AlternateContent>
          </a:graphicData>
        </a:graphic>
      </p:graphicFrame>
      <p:sp>
        <p:nvSpPr>
          <p:cNvPr id="8" name="Rectangle 7"/>
          <p:cNvSpPr/>
          <p:nvPr/>
        </p:nvSpPr>
        <p:spPr>
          <a:xfrm>
            <a:off x="323528" y="5085184"/>
            <a:ext cx="8568952" cy="1080120"/>
          </a:xfrm>
          <a:prstGeom prst="rect">
            <a:avLst/>
          </a:prstGeom>
        </p:spPr>
        <p:style>
          <a:lnRef idx="0">
            <a:schemeClr val="accent2"/>
          </a:lnRef>
          <a:fillRef idx="3">
            <a:schemeClr val="accent2"/>
          </a:fillRef>
          <a:effectRef idx="3">
            <a:schemeClr val="accent2"/>
          </a:effectRef>
          <a:fontRef idx="minor">
            <a:schemeClr val="lt1"/>
          </a:fontRef>
        </p:style>
        <p:txBody>
          <a:bodyPr lIns="0" tIns="0" rIns="0" bIns="0" rtlCol="0" anchor="ctr"/>
          <a:lstStyle/>
          <a:p>
            <a:pPr algn="ctr"/>
            <a:r>
              <a:rPr lang="en-US" sz="2400" dirty="0">
                <a:solidFill>
                  <a:schemeClr val="bg1"/>
                </a:solidFill>
              </a:rPr>
              <a:t>This type of problem can be solved fairy efficiently thanks to a famous algorithm, Simplex method, by George B. </a:t>
            </a:r>
            <a:r>
              <a:rPr lang="en-US" sz="2400" dirty="0" err="1">
                <a:solidFill>
                  <a:schemeClr val="bg1"/>
                </a:solidFill>
              </a:rPr>
              <a:t>Dantzig</a:t>
            </a:r>
            <a:r>
              <a:rPr lang="en-US" sz="2400" dirty="0">
                <a:solidFill>
                  <a:schemeClr val="bg1"/>
                </a:solidFill>
              </a:rPr>
              <a:t>. </a:t>
            </a:r>
          </a:p>
        </p:txBody>
      </p:sp>
      <p:sp>
        <p:nvSpPr>
          <p:cNvPr id="9" name="Slide Number Placeholder 8"/>
          <p:cNvSpPr>
            <a:spLocks noGrp="1"/>
          </p:cNvSpPr>
          <p:nvPr>
            <p:ph type="sldNum" sz="quarter" idx="12"/>
          </p:nvPr>
        </p:nvSpPr>
        <p:spPr/>
        <p:txBody>
          <a:bodyPr/>
          <a:lstStyle/>
          <a:p>
            <a:pPr>
              <a:defRPr/>
            </a:pPr>
            <a:fld id="{263661D5-87BF-45CA-972D-85C1C12738FE}" type="slidenum">
              <a:rPr lang="en-GB" altLang="zh-CN" smtClean="0"/>
              <a:pPr>
                <a:defRPr/>
              </a:pPr>
              <a:t>18</a:t>
            </a:fld>
            <a:endParaRPr lang="en-GB" altLang="zh-CN" dirty="0"/>
          </a:p>
        </p:txBody>
      </p:sp>
      <p:sp>
        <p:nvSpPr>
          <p:cNvPr id="10" name="TextBox 9">
            <a:extLst>
              <a:ext uri="{FF2B5EF4-FFF2-40B4-BE49-F238E27FC236}">
                <a16:creationId xmlns:a16="http://schemas.microsoft.com/office/drawing/2014/main" id="{1752B48D-9375-084A-B5A4-BCD64E37EAB2}"/>
              </a:ext>
            </a:extLst>
          </p:cNvPr>
          <p:cNvSpPr txBox="1"/>
          <p:nvPr/>
        </p:nvSpPr>
        <p:spPr>
          <a:xfrm>
            <a:off x="344123" y="1628800"/>
            <a:ext cx="843501" cy="523220"/>
          </a:xfrm>
          <a:prstGeom prst="rect">
            <a:avLst/>
          </a:prstGeom>
          <a:solidFill>
            <a:schemeClr val="bg1"/>
          </a:solidFill>
        </p:spPr>
        <p:txBody>
          <a:bodyPr wrap="none" rtlCol="0">
            <a:spAutoFit/>
          </a:bodyPr>
          <a:lstStyle/>
          <a:p>
            <a:r>
              <a:rPr lang="en-CN" sz="2800" b="1" dirty="0">
                <a:latin typeface="Times" pitchFamily="2" charset="0"/>
              </a:rPr>
              <a:t>max</a:t>
            </a:r>
            <a:endParaRPr lang="en-CN" sz="2400" b="1" dirty="0">
              <a:latin typeface="Times" pitchFamily="2" charset="0"/>
            </a:endParaRPr>
          </a:p>
        </p:txBody>
      </p:sp>
      <mc:AlternateContent xmlns:mc="http://schemas.openxmlformats.org/markup-compatibility/2006" xmlns:a14="http://schemas.microsoft.com/office/drawing/2010/main">
        <mc:Choice Requires="a14">
          <p:sp>
            <p:nvSpPr>
              <p:cNvPr id="12" name="Rectangle 11"/>
              <p:cNvSpPr/>
              <p:nvPr/>
            </p:nvSpPr>
            <p:spPr>
              <a:xfrm>
                <a:off x="5868144" y="1667888"/>
                <a:ext cx="2307479" cy="3416320"/>
              </a:xfrm>
              <a:prstGeom prst="rect">
                <a:avLst/>
              </a:prstGeom>
            </p:spPr>
            <p:txBody>
              <a:bodyPr wrap="square">
                <a:spAutoFit/>
              </a:bodyPr>
              <a:lstStyle/>
              <a:p>
                <a:r>
                  <a:rPr lang="en-US" sz="2400" dirty="0" smtClean="0"/>
                  <a:t>max</a:t>
                </a:r>
                <a:r>
                  <a:rPr lang="en-US" sz="2400" dirty="0"/>
                  <a:t>	</a:t>
                </a:r>
                <a14:m>
                  <m:oMath xmlns:m="http://schemas.openxmlformats.org/officeDocument/2006/math">
                    <m:sSup>
                      <m:sSupPr>
                        <m:ctrlPr>
                          <a:rPr lang="en-US" sz="2400" b="1" i="1">
                            <a:latin typeface="Cambria Math" panose="02040503050406030204" pitchFamily="18" charset="0"/>
                          </a:rPr>
                        </m:ctrlPr>
                      </m:sSupPr>
                      <m:e>
                        <m:r>
                          <a:rPr lang="en-US" sz="2400" b="1">
                            <a:latin typeface="Cambria Math" panose="02040503050406030204" pitchFamily="18" charset="0"/>
                          </a:rPr>
                          <m:t>𝐜</m:t>
                        </m:r>
                      </m:e>
                      <m:sup>
                        <m:r>
                          <a:rPr lang="en-US" sz="2400" b="1">
                            <a:latin typeface="Cambria Math" panose="02040503050406030204" pitchFamily="18" charset="0"/>
                          </a:rPr>
                          <m:t>′</m:t>
                        </m:r>
                      </m:sup>
                    </m:sSup>
                    <m:r>
                      <a:rPr lang="en-US" sz="2400" b="1">
                        <a:latin typeface="Cambria Math" panose="02040503050406030204" pitchFamily="18" charset="0"/>
                      </a:rPr>
                      <m:t>𝐱</m:t>
                    </m:r>
                  </m:oMath>
                </a14:m>
                <a:endParaRPr lang="en-US" sz="2400" b="1" dirty="0"/>
              </a:p>
              <a:p>
                <a:r>
                  <a:rPr lang="en-US" sz="2400" dirty="0"/>
                  <a:t>subject to	</a:t>
                </a:r>
                <a14:m>
                  <m:oMath xmlns:m="http://schemas.openxmlformats.org/officeDocument/2006/math">
                    <m:r>
                      <a:rPr lang="en-US" sz="2400" b="1">
                        <a:latin typeface="Cambria Math" panose="02040503050406030204" pitchFamily="18" charset="0"/>
                      </a:rPr>
                      <m:t>𝐀𝐱</m:t>
                    </m:r>
                    <m:r>
                      <a:rPr lang="en-US" sz="2400" b="0" i="1" smtClean="0">
                        <a:latin typeface="Cambria Math" panose="02040503050406030204" pitchFamily="18" charset="0"/>
                      </a:rPr>
                      <m:t>≤</m:t>
                    </m:r>
                    <m:r>
                      <a:rPr lang="en-US" sz="2400" b="1">
                        <a:latin typeface="Cambria Math" panose="02040503050406030204" pitchFamily="18" charset="0"/>
                      </a:rPr>
                      <m:t>𝐛</m:t>
                    </m:r>
                  </m:oMath>
                </a14:m>
                <a:endParaRPr lang="en-US" sz="2400" dirty="0"/>
              </a:p>
              <a:p>
                <a:r>
                  <a:rPr lang="en-US" sz="2400" dirty="0"/>
                  <a:t>	</a:t>
                </a:r>
                <a14:m>
                  <m:oMath xmlns:m="http://schemas.openxmlformats.org/officeDocument/2006/math">
                    <m:r>
                      <a:rPr lang="en-US" sz="2400" b="1">
                        <a:latin typeface="Cambria Math" panose="02040503050406030204" pitchFamily="18" charset="0"/>
                      </a:rPr>
                      <m:t>𝐱</m:t>
                    </m:r>
                    <m:r>
                      <a:rPr lang="en-US" sz="2400" i="1">
                        <a:latin typeface="Cambria Math" panose="02040503050406030204" pitchFamily="18" charset="0"/>
                        <a:ea typeface="Cambria Math" panose="02040503050406030204" pitchFamily="18" charset="0"/>
                      </a:rPr>
                      <m:t>≥</m:t>
                    </m:r>
                    <m:r>
                      <a:rPr lang="en-US" sz="2400" b="1">
                        <a:latin typeface="Cambria Math" panose="02040503050406030204" pitchFamily="18" charset="0"/>
                        <a:ea typeface="Cambria Math" panose="02040503050406030204" pitchFamily="18" charset="0"/>
                      </a:rPr>
                      <m:t>𝟎</m:t>
                    </m:r>
                  </m:oMath>
                </a14:m>
                <a:endParaRPr lang="en-US" sz="2400" dirty="0"/>
              </a:p>
              <a:p>
                <a:r>
                  <a:rPr lang="en-US" sz="2400" dirty="0" smtClean="0"/>
                  <a:t>_____________</a:t>
                </a:r>
              </a:p>
              <a:p>
                <a:r>
                  <a:rPr lang="en-US" sz="2400" dirty="0" smtClean="0"/>
                  <a:t>min</a:t>
                </a:r>
                <a:r>
                  <a:rPr lang="en-US" sz="2400" dirty="0"/>
                  <a:t>	</a:t>
                </a:r>
                <a14:m>
                  <m:oMath xmlns:m="http://schemas.openxmlformats.org/officeDocument/2006/math">
                    <m:sSup>
                      <m:sSupPr>
                        <m:ctrlPr>
                          <a:rPr lang="en-US" sz="2400" b="1" i="1">
                            <a:latin typeface="Cambria Math" panose="02040503050406030204" pitchFamily="18" charset="0"/>
                          </a:rPr>
                        </m:ctrlPr>
                      </m:sSupPr>
                      <m:e>
                        <m:r>
                          <a:rPr lang="en-US" sz="2400" b="1">
                            <a:latin typeface="Cambria Math" panose="02040503050406030204" pitchFamily="18" charset="0"/>
                          </a:rPr>
                          <m:t>𝐜</m:t>
                        </m:r>
                      </m:e>
                      <m:sup>
                        <m:r>
                          <a:rPr lang="en-US" sz="2400" b="1">
                            <a:latin typeface="Cambria Math" panose="02040503050406030204" pitchFamily="18" charset="0"/>
                          </a:rPr>
                          <m:t>′</m:t>
                        </m:r>
                      </m:sup>
                    </m:sSup>
                    <m:r>
                      <a:rPr lang="en-US" sz="2400" b="1">
                        <a:latin typeface="Cambria Math" panose="02040503050406030204" pitchFamily="18" charset="0"/>
                      </a:rPr>
                      <m:t>𝐱</m:t>
                    </m:r>
                  </m:oMath>
                </a14:m>
                <a:endParaRPr lang="en-US" sz="2400" b="1" dirty="0"/>
              </a:p>
              <a:p>
                <a:r>
                  <a:rPr lang="en-US" sz="2400" dirty="0"/>
                  <a:t>subject to	</a:t>
                </a:r>
                <a14:m>
                  <m:oMath xmlns:m="http://schemas.openxmlformats.org/officeDocument/2006/math">
                    <m:r>
                      <a:rPr lang="en-US" sz="2400" b="1">
                        <a:latin typeface="Cambria Math" panose="02040503050406030204" pitchFamily="18" charset="0"/>
                      </a:rPr>
                      <m:t>𝐀𝐱</m:t>
                    </m:r>
                    <m:r>
                      <a:rPr lang="en-US" sz="2400" i="1">
                        <a:latin typeface="Cambria Math" panose="02040503050406030204" pitchFamily="18" charset="0"/>
                        <a:ea typeface="Cambria Math" panose="02040503050406030204" pitchFamily="18" charset="0"/>
                      </a:rPr>
                      <m:t>≥</m:t>
                    </m:r>
                    <m:r>
                      <a:rPr lang="en-US" sz="2400" b="1">
                        <a:latin typeface="Cambria Math" panose="02040503050406030204" pitchFamily="18" charset="0"/>
                      </a:rPr>
                      <m:t>𝐛</m:t>
                    </m:r>
                  </m:oMath>
                </a14:m>
                <a:endParaRPr lang="en-US" sz="2400" dirty="0"/>
              </a:p>
              <a:p>
                <a:r>
                  <a:rPr lang="en-US" sz="2400" dirty="0"/>
                  <a:t>	</a:t>
                </a:r>
                <a14:m>
                  <m:oMath xmlns:m="http://schemas.openxmlformats.org/officeDocument/2006/math">
                    <m:r>
                      <a:rPr lang="en-US" sz="2400" b="1">
                        <a:latin typeface="Cambria Math" panose="02040503050406030204" pitchFamily="18" charset="0"/>
                      </a:rPr>
                      <m:t>𝐱</m:t>
                    </m:r>
                    <m:r>
                      <a:rPr lang="en-US" sz="2400" i="1">
                        <a:latin typeface="Cambria Math" panose="02040503050406030204" pitchFamily="18" charset="0"/>
                        <a:ea typeface="Cambria Math" panose="02040503050406030204" pitchFamily="18" charset="0"/>
                      </a:rPr>
                      <m:t>≥</m:t>
                    </m:r>
                    <m:r>
                      <a:rPr lang="en-US" sz="2400" b="1">
                        <a:latin typeface="Cambria Math" panose="02040503050406030204" pitchFamily="18" charset="0"/>
                        <a:ea typeface="Cambria Math" panose="02040503050406030204" pitchFamily="18" charset="0"/>
                      </a:rPr>
                      <m:t>𝟎</m:t>
                    </m:r>
                  </m:oMath>
                </a14:m>
                <a:endParaRPr lang="en-US" sz="2400" dirty="0"/>
              </a:p>
            </p:txBody>
          </p:sp>
        </mc:Choice>
        <mc:Fallback xmlns="">
          <p:sp>
            <p:nvSpPr>
              <p:cNvPr id="12" name="Rectangle 11"/>
              <p:cNvSpPr>
                <a:spLocks noRot="1" noChangeAspect="1" noMove="1" noResize="1" noEditPoints="1" noAdjustHandles="1" noChangeArrowheads="1" noChangeShapeType="1" noTextEdit="1"/>
              </p:cNvSpPr>
              <p:nvPr/>
            </p:nvSpPr>
            <p:spPr>
              <a:xfrm>
                <a:off x="5868144" y="1667888"/>
                <a:ext cx="2307479" cy="3416320"/>
              </a:xfrm>
              <a:prstGeom prst="rect">
                <a:avLst/>
              </a:prstGeom>
              <a:blipFill>
                <a:blip r:embed="rId5"/>
                <a:stretch>
                  <a:fillRect l="-4233" t="-1429"/>
                </a:stretch>
              </a:blipFill>
            </p:spPr>
            <p:txBody>
              <a:bodyPr/>
              <a:lstStyle/>
              <a:p>
                <a:r>
                  <a:rPr lang="en-US">
                    <a:noFill/>
                  </a:rPr>
                  <a:t> </a:t>
                </a:r>
              </a:p>
            </p:txBody>
          </p:sp>
        </mc:Fallback>
      </mc:AlternateContent>
    </p:spTree>
    <p:extLst>
      <p:ext uri="{BB962C8B-B14F-4D97-AF65-F5344CB8AC3E}">
        <p14:creationId xmlns:p14="http://schemas.microsoft.com/office/powerpoint/2010/main" val="3056389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LP– </a:t>
            </a:r>
            <a:r>
              <a:rPr lang="en-US" b="1" dirty="0"/>
              <a:t>General Formulation</a:t>
            </a:r>
          </a:p>
        </p:txBody>
      </p:sp>
      <mc:AlternateContent xmlns:mc="http://schemas.openxmlformats.org/markup-compatibility/2006" xmlns:a14="http://schemas.microsoft.com/office/drawing/2010/main">
        <mc:Choice Requires="a14">
          <p:sp>
            <p:nvSpPr>
              <p:cNvPr id="4" name="TextBox 3"/>
              <p:cNvSpPr txBox="1"/>
              <p:nvPr/>
            </p:nvSpPr>
            <p:spPr>
              <a:xfrm>
                <a:off x="598517" y="1414673"/>
                <a:ext cx="2803075" cy="1107996"/>
              </a:xfrm>
              <a:prstGeom prst="rect">
                <a:avLst/>
              </a:prstGeom>
              <a:noFill/>
            </p:spPr>
            <p:txBody>
              <a:bodyPr wrap="none" lIns="0" tIns="0" rIns="0" bIns="0" rtlCol="0">
                <a:spAutoFit/>
              </a:bodyPr>
              <a:lstStyle/>
              <a:p>
                <a:r>
                  <a:rPr lang="en-US" sz="2400" b="0" dirty="0"/>
                  <a:t>minimize	</a:t>
                </a:r>
                <a14:m>
                  <m:oMath xmlns:m="http://schemas.openxmlformats.org/officeDocument/2006/math">
                    <m:sSup>
                      <m:sSupPr>
                        <m:ctrlPr>
                          <a:rPr lang="en-US" sz="2400" b="1" i="1" smtClean="0">
                            <a:latin typeface="Cambria Math" panose="02040503050406030204" pitchFamily="18" charset="0"/>
                          </a:rPr>
                        </m:ctrlPr>
                      </m:sSupPr>
                      <m:e>
                        <m:r>
                          <a:rPr lang="en-US" sz="2400" b="1" i="0" smtClean="0">
                            <a:latin typeface="Cambria Math" panose="02040503050406030204" pitchFamily="18" charset="0"/>
                          </a:rPr>
                          <m:t>𝐜</m:t>
                        </m:r>
                      </m:e>
                      <m:sup>
                        <m:r>
                          <a:rPr lang="en-US" sz="2400" b="1" i="0" smtClean="0">
                            <a:latin typeface="Cambria Math" panose="02040503050406030204" pitchFamily="18" charset="0"/>
                          </a:rPr>
                          <m:t>′</m:t>
                        </m:r>
                      </m:sup>
                    </m:sSup>
                    <m:r>
                      <a:rPr lang="en-US" sz="2400" b="1" i="0" smtClean="0">
                        <a:latin typeface="Cambria Math" panose="02040503050406030204" pitchFamily="18" charset="0"/>
                      </a:rPr>
                      <m:t>𝐱</m:t>
                    </m:r>
                  </m:oMath>
                </a14:m>
                <a:endParaRPr lang="en-US" sz="2400" b="1" dirty="0"/>
              </a:p>
              <a:p>
                <a:r>
                  <a:rPr lang="en-US" sz="2400" dirty="0"/>
                  <a:t>subject to	</a:t>
                </a:r>
                <a14:m>
                  <m:oMath xmlns:m="http://schemas.openxmlformats.org/officeDocument/2006/math">
                    <m:r>
                      <a:rPr lang="en-US" sz="2400" b="1" i="0" smtClean="0">
                        <a:latin typeface="Cambria Math" panose="02040503050406030204" pitchFamily="18" charset="0"/>
                      </a:rPr>
                      <m:t>𝐀𝐱</m:t>
                    </m:r>
                    <m:r>
                      <a:rPr lang="en-US" sz="2400" b="0" i="0" smtClean="0">
                        <a:latin typeface="Cambria Math" panose="02040503050406030204" pitchFamily="18" charset="0"/>
                      </a:rPr>
                      <m:t>=</m:t>
                    </m:r>
                    <m:r>
                      <a:rPr lang="en-US" sz="2400" b="1" i="0" smtClean="0">
                        <a:latin typeface="Cambria Math" panose="02040503050406030204" pitchFamily="18" charset="0"/>
                      </a:rPr>
                      <m:t>𝐛</m:t>
                    </m:r>
                  </m:oMath>
                </a14:m>
                <a:endParaRPr lang="en-US" sz="2400" dirty="0"/>
              </a:p>
              <a:p>
                <a:r>
                  <a:rPr lang="en-US" sz="2400" dirty="0"/>
                  <a:t>		</a:t>
                </a:r>
                <a14:m>
                  <m:oMath xmlns:m="http://schemas.openxmlformats.org/officeDocument/2006/math">
                    <m:r>
                      <a:rPr lang="en-US" sz="2400" b="1" i="0" smtClean="0">
                        <a:latin typeface="Cambria Math" panose="02040503050406030204" pitchFamily="18" charset="0"/>
                      </a:rPr>
                      <m:t>𝐱</m:t>
                    </m:r>
                    <m:r>
                      <a:rPr lang="en-US" sz="2400" b="0" i="1" smtClean="0">
                        <a:latin typeface="Cambria Math" panose="02040503050406030204" pitchFamily="18" charset="0"/>
                        <a:ea typeface="Cambria Math" panose="02040503050406030204" pitchFamily="18" charset="0"/>
                      </a:rPr>
                      <m:t>≥</m:t>
                    </m:r>
                    <m:r>
                      <a:rPr lang="en-US" sz="2400" b="1" i="0" smtClean="0">
                        <a:latin typeface="Cambria Math" panose="02040503050406030204" pitchFamily="18" charset="0"/>
                        <a:ea typeface="Cambria Math" panose="02040503050406030204" pitchFamily="18" charset="0"/>
                      </a:rPr>
                      <m:t>𝟎</m:t>
                    </m:r>
                  </m:oMath>
                </a14:m>
                <a:r>
                  <a:rPr lang="en-US" sz="2400" dirty="0"/>
                  <a:t>	</a:t>
                </a:r>
              </a:p>
            </p:txBody>
          </p:sp>
        </mc:Choice>
        <mc:Fallback xmlns="">
          <p:sp>
            <p:nvSpPr>
              <p:cNvPr id="4" name="TextBox 3"/>
              <p:cNvSpPr txBox="1">
                <a:spLocks noRot="1" noChangeAspect="1" noMove="1" noResize="1" noEditPoints="1" noAdjustHandles="1" noChangeArrowheads="1" noChangeShapeType="1" noTextEdit="1"/>
              </p:cNvSpPr>
              <p:nvPr/>
            </p:nvSpPr>
            <p:spPr>
              <a:xfrm>
                <a:off x="598517" y="1414673"/>
                <a:ext cx="2803075" cy="1107996"/>
              </a:xfrm>
              <a:prstGeom prst="rect">
                <a:avLst/>
              </a:prstGeom>
              <a:blipFill rotWithShape="0">
                <a:blip r:embed="rId2"/>
                <a:stretch>
                  <a:fillRect l="-6522" t="-8242" r="-2826" b="-384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a:xfrm>
                <a:off x="5235163" y="2176112"/>
                <a:ext cx="2140971" cy="73334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1" i="0" smtClean="0">
                          <a:latin typeface="Cambria Math" panose="02040503050406030204" pitchFamily="18" charset="0"/>
                        </a:rPr>
                        <m:t>𝐀</m:t>
                      </m:r>
                      <m:r>
                        <a:rPr lang="en-US" b="0" i="0" smtClean="0">
                          <a:latin typeface="Cambria Math" panose="02040503050406030204" pitchFamily="18" charset="0"/>
                        </a:rPr>
                        <m:t>=</m:t>
                      </m:r>
                      <m:d>
                        <m:dPr>
                          <m:begChr m:val="["/>
                          <m:endChr m:val="]"/>
                          <m:ctrlPr>
                            <a:rPr lang="en-US" b="0" i="1" smtClean="0">
                              <a:latin typeface="Cambria Math" panose="02040503050406030204" pitchFamily="18" charset="0"/>
                            </a:rPr>
                          </m:ctrlPr>
                        </m:dPr>
                        <m:e>
                          <m:m>
                            <m:mPr>
                              <m:mcs>
                                <m:mc>
                                  <m:mcPr>
                                    <m:count m:val="3"/>
                                    <m:mcJc m:val="center"/>
                                  </m:mcPr>
                                </m:mc>
                              </m:mcs>
                              <m:ctrlPr>
                                <a:rPr lang="en-US" b="0" i="1" smtClean="0">
                                  <a:latin typeface="Cambria Math" panose="02040503050406030204" pitchFamily="18" charset="0"/>
                                </a:rPr>
                              </m:ctrlPr>
                            </m:mP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11</m:t>
                                    </m:r>
                                  </m:sub>
                                </m:sSub>
                              </m:e>
                              <m:e>
                                <m:r>
                                  <a:rPr lang="en-US" b="0" i="1" smtClean="0">
                                    <a:latin typeface="Cambria Math" panose="02040503050406030204" pitchFamily="18" charset="0"/>
                                  </a:rPr>
                                  <m:t>⋯</m:t>
                                </m:r>
                              </m:e>
                              <m:e>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1</m:t>
                                    </m:r>
                                    <m:r>
                                      <a:rPr lang="en-US" b="0" i="1" smtClean="0">
                                        <a:latin typeface="Cambria Math" panose="02040503050406030204" pitchFamily="18" charset="0"/>
                                      </a:rPr>
                                      <m:t>𝑛</m:t>
                                    </m:r>
                                  </m:sub>
                                </m:sSub>
                              </m:e>
                            </m:mr>
                            <m:mr>
                              <m:e>
                                <m:r>
                                  <a:rPr lang="en-US" b="0" i="1" smtClean="0">
                                    <a:latin typeface="Cambria Math" panose="02040503050406030204" pitchFamily="18" charset="0"/>
                                  </a:rPr>
                                  <m:t>⋮</m:t>
                                </m:r>
                              </m:e>
                              <m:e>
                                <m:r>
                                  <a:rPr lang="en-US" b="0" i="1" smtClean="0">
                                    <a:latin typeface="Cambria Math" panose="02040503050406030204" pitchFamily="18" charset="0"/>
                                  </a:rPr>
                                  <m:t>⋱</m:t>
                                </m:r>
                              </m:e>
                              <m:e>
                                <m:r>
                                  <a:rPr lang="en-US" b="0" i="1" smtClean="0">
                                    <a:latin typeface="Cambria Math" panose="02040503050406030204" pitchFamily="18" charset="0"/>
                                  </a:rPr>
                                  <m:t>⋮</m:t>
                                </m:r>
                              </m:e>
                            </m:m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𝑚</m:t>
                                    </m:r>
                                    <m:r>
                                      <a:rPr lang="en-US" b="0" i="1" smtClean="0">
                                        <a:latin typeface="Cambria Math" panose="02040503050406030204" pitchFamily="18" charset="0"/>
                                      </a:rPr>
                                      <m:t>1</m:t>
                                    </m:r>
                                  </m:sub>
                                </m:sSub>
                              </m:e>
                              <m:e>
                                <m:r>
                                  <a:rPr lang="en-US" b="0" i="1" smtClean="0">
                                    <a:latin typeface="Cambria Math" panose="02040503050406030204" pitchFamily="18" charset="0"/>
                                  </a:rPr>
                                  <m:t>⋯</m:t>
                                </m:r>
                              </m:e>
                              <m:e>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𝑚𝑛</m:t>
                                    </m:r>
                                  </m:sub>
                                </m:sSub>
                              </m:e>
                            </m:mr>
                          </m:m>
                        </m:e>
                      </m:d>
                    </m:oMath>
                  </m:oMathPara>
                </a14:m>
                <a:endParaRPr lang="en-US" dirty="0"/>
              </a:p>
            </p:txBody>
          </p:sp>
        </mc:Choice>
        <mc:Fallback xmlns="">
          <p:sp>
            <p:nvSpPr>
              <p:cNvPr id="6" name="TextBox 5"/>
              <p:cNvSpPr txBox="1">
                <a:spLocks noRot="1" noChangeAspect="1" noMove="1" noResize="1" noEditPoints="1" noAdjustHandles="1" noChangeArrowheads="1" noChangeShapeType="1" noTextEdit="1"/>
              </p:cNvSpPr>
              <p:nvPr/>
            </p:nvSpPr>
            <p:spPr>
              <a:xfrm>
                <a:off x="5235163" y="2176112"/>
                <a:ext cx="2140971" cy="73334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Rectangle 7"/>
              <p:cNvSpPr/>
              <p:nvPr/>
            </p:nvSpPr>
            <p:spPr>
              <a:xfrm>
                <a:off x="5125236" y="1202630"/>
                <a:ext cx="1056891" cy="8256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1" i="0" smtClean="0">
                          <a:latin typeface="Cambria Math" panose="02040503050406030204" pitchFamily="18" charset="0"/>
                        </a:rPr>
                        <m:t>𝐜</m:t>
                      </m:r>
                      <m:r>
                        <a:rPr lang="en-US" b="0" i="0" smtClean="0">
                          <a:latin typeface="Cambria Math" panose="02040503050406030204" pitchFamily="18" charset="0"/>
                        </a:rPr>
                        <m:t>=</m:t>
                      </m:r>
                      <m:d>
                        <m:dPr>
                          <m:begChr m:val="["/>
                          <m:endChr m:val="]"/>
                          <m:ctrlPr>
                            <a:rPr lang="en-US" b="0" i="1" smtClean="0">
                              <a:latin typeface="Cambria Math" panose="02040503050406030204" pitchFamily="18" charset="0"/>
                            </a:rPr>
                          </m:ctrlPr>
                        </m:dPr>
                        <m:e>
                          <m:m>
                            <m:mPr>
                              <m:mcs>
                                <m:mc>
                                  <m:mcPr>
                                    <m:count m:val="1"/>
                                    <m:mcJc m:val="center"/>
                                  </m:mcPr>
                                </m:mc>
                              </m:mcs>
                              <m:ctrlPr>
                                <a:rPr lang="en-US" b="0" i="1" smtClean="0">
                                  <a:latin typeface="Cambria Math" panose="02040503050406030204" pitchFamily="18" charset="0"/>
                                </a:rPr>
                              </m:ctrlPr>
                            </m:mPr>
                            <m:mr>
                              <m:e>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c</m:t>
                                    </m:r>
                                  </m:e>
                                  <m:sub>
                                    <m:r>
                                      <a:rPr lang="en-US" b="0" i="1" smtClean="0">
                                        <a:latin typeface="Cambria Math" panose="02040503050406030204" pitchFamily="18" charset="0"/>
                                      </a:rPr>
                                      <m:t>1</m:t>
                                    </m:r>
                                  </m:sub>
                                </m:sSub>
                              </m:e>
                            </m:mr>
                            <m:mr>
                              <m:e>
                                <m:r>
                                  <a:rPr lang="en-US" i="1">
                                    <a:latin typeface="Cambria Math" panose="02040503050406030204" pitchFamily="18" charset="0"/>
                                  </a:rPr>
                                  <m:t>⋮</m:t>
                                </m:r>
                              </m:e>
                            </m:m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𝑛</m:t>
                                    </m:r>
                                  </m:sub>
                                </m:sSub>
                              </m:e>
                            </m:mr>
                          </m:m>
                        </m:e>
                      </m:d>
                    </m:oMath>
                  </m:oMathPara>
                </a14:m>
                <a:endParaRPr lang="en-US" dirty="0"/>
              </a:p>
            </p:txBody>
          </p:sp>
        </mc:Choice>
        <mc:Fallback xmlns="">
          <p:sp>
            <p:nvSpPr>
              <p:cNvPr id="8" name="Rectangle 7"/>
              <p:cNvSpPr>
                <a:spLocks noRot="1" noChangeAspect="1" noMove="1" noResize="1" noEditPoints="1" noAdjustHandles="1" noChangeArrowheads="1" noChangeShapeType="1" noTextEdit="1"/>
              </p:cNvSpPr>
              <p:nvPr/>
            </p:nvSpPr>
            <p:spPr>
              <a:xfrm>
                <a:off x="5125236" y="1202630"/>
                <a:ext cx="1056891" cy="825675"/>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p:cNvSpPr/>
              <p:nvPr/>
            </p:nvSpPr>
            <p:spPr>
              <a:xfrm>
                <a:off x="6544170" y="1212301"/>
                <a:ext cx="954492" cy="823752"/>
              </a:xfrm>
              <a:prstGeom prst="rect">
                <a:avLst/>
              </a:prstGeom>
            </p:spPr>
            <p:txBody>
              <a:bodyPr wrap="none">
                <a:spAutoFit/>
              </a:bodyPr>
              <a:lstStyle/>
              <a:p>
                <a:r>
                  <a:rPr lang="en-US" b="1" dirty="0"/>
                  <a:t>x</a:t>
                </a:r>
                <a14:m>
                  <m:oMath xmlns:m="http://schemas.openxmlformats.org/officeDocument/2006/math">
                    <m:r>
                      <a:rPr lang="en-US">
                        <a:latin typeface="Cambria Math" panose="02040503050406030204" pitchFamily="18" charset="0"/>
                      </a:rPr>
                      <m:t>=</m:t>
                    </m:r>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sSub>
                                <m:sSubPr>
                                  <m:ctrlPr>
                                    <a:rPr lang="en-US" i="1">
                                      <a:latin typeface="Cambria Math" panose="02040503050406030204" pitchFamily="18" charset="0"/>
                                    </a:rPr>
                                  </m:ctrlPr>
                                </m:sSubPr>
                                <m:e>
                                  <m:r>
                                    <m:rPr>
                                      <m:sty m:val="p"/>
                                    </m:rPr>
                                    <a:rPr lang="en-US" b="0" i="0" smtClean="0">
                                      <a:latin typeface="Cambria Math" panose="02040503050406030204" pitchFamily="18" charset="0"/>
                                    </a:rPr>
                                    <m:t>x</m:t>
                                  </m:r>
                                </m:e>
                                <m:sub>
                                  <m:r>
                                    <a:rPr lang="en-US" i="1">
                                      <a:latin typeface="Cambria Math" panose="02040503050406030204" pitchFamily="18" charset="0"/>
                                    </a:rPr>
                                    <m:t>1</m:t>
                                  </m:r>
                                </m:sub>
                              </m:sSub>
                            </m:e>
                          </m:mr>
                          <m:mr>
                            <m:e>
                              <m:r>
                                <a:rPr lang="en-US" i="1">
                                  <a:latin typeface="Cambria Math" panose="02040503050406030204" pitchFamily="18" charset="0"/>
                                </a:rPr>
                                <m:t>⋮</m:t>
                              </m:r>
                            </m:e>
                          </m:mr>
                          <m:mr>
                            <m:e>
                              <m:sSub>
                                <m:sSubPr>
                                  <m:ctrlPr>
                                    <a:rPr lang="en-US" i="1">
                                      <a:latin typeface="Cambria Math" panose="02040503050406030204" pitchFamily="18" charset="0"/>
                                    </a:rPr>
                                  </m:ctrlPr>
                                </m:sSubPr>
                                <m:e>
                                  <m:r>
                                    <a:rPr lang="en-US" b="0" i="1" smtClean="0">
                                      <a:latin typeface="Cambria Math" panose="02040503050406030204" pitchFamily="18" charset="0"/>
                                    </a:rPr>
                                    <m:t>𝑥</m:t>
                                  </m:r>
                                </m:e>
                                <m:sub>
                                  <m:r>
                                    <a:rPr lang="en-US" i="1">
                                      <a:latin typeface="Cambria Math" panose="02040503050406030204" pitchFamily="18" charset="0"/>
                                    </a:rPr>
                                    <m:t>𝑛</m:t>
                                  </m:r>
                                </m:sub>
                              </m:sSub>
                            </m:e>
                          </m:mr>
                        </m:m>
                      </m:e>
                    </m:d>
                  </m:oMath>
                </a14:m>
                <a:endParaRPr lang="en-US" dirty="0"/>
              </a:p>
            </p:txBody>
          </p:sp>
        </mc:Choice>
        <mc:Fallback xmlns="">
          <p:sp>
            <p:nvSpPr>
              <p:cNvPr id="9" name="Rectangle 8"/>
              <p:cNvSpPr>
                <a:spLocks noRot="1" noChangeAspect="1" noMove="1" noResize="1" noEditPoints="1" noAdjustHandles="1" noChangeArrowheads="1" noChangeShapeType="1" noTextEdit="1"/>
              </p:cNvSpPr>
              <p:nvPr/>
            </p:nvSpPr>
            <p:spPr>
              <a:xfrm>
                <a:off x="6544170" y="1212301"/>
                <a:ext cx="954492" cy="823752"/>
              </a:xfrm>
              <a:prstGeom prst="rect">
                <a:avLst/>
              </a:prstGeom>
              <a:blipFill>
                <a:blip r:embed="rId5"/>
                <a:stretch>
                  <a:fillRect l="-5769"/>
                </a:stretch>
              </a:blipFill>
            </p:spPr>
            <p:txBody>
              <a:bodyPr/>
              <a:lstStyle/>
              <a:p>
                <a:r>
                  <a:rPr lang="en-US">
                    <a:noFill/>
                  </a:rPr>
                  <a:t> </a:t>
                </a:r>
              </a:p>
            </p:txBody>
          </p:sp>
        </mc:Fallback>
      </mc:AlternateContent>
      <p:sp>
        <p:nvSpPr>
          <p:cNvPr id="10" name="Right Arrow 9"/>
          <p:cNvSpPr/>
          <p:nvPr/>
        </p:nvSpPr>
        <p:spPr>
          <a:xfrm>
            <a:off x="3689066" y="1800385"/>
            <a:ext cx="1512917" cy="432261"/>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2" name="Rectangle 11"/>
              <p:cNvSpPr/>
              <p:nvPr/>
            </p:nvSpPr>
            <p:spPr>
              <a:xfrm>
                <a:off x="2324505" y="4123362"/>
                <a:ext cx="2794483" cy="504754"/>
              </a:xfrm>
              <a:prstGeom prst="rect">
                <a:avLst/>
              </a:prstGeom>
            </p:spPr>
            <p:txBody>
              <a:bodyPr wrap="none">
                <a:spAutoFit/>
              </a:bodyPr>
              <a:lstStyle/>
              <a:p>
                <a14:m>
                  <m:oMath xmlns:m="http://schemas.openxmlformats.org/officeDocument/2006/math">
                    <m:nary>
                      <m:naryPr>
                        <m:chr m:val="∑"/>
                        <m:ctrlPr>
                          <a:rPr lang="en-US" sz="2400" i="1" smtClean="0">
                            <a:latin typeface="Cambria Math" panose="02040503050406030204" pitchFamily="18" charset="0"/>
                          </a:rPr>
                        </m:ctrlPr>
                      </m:naryPr>
                      <m:sub>
                        <m:r>
                          <a:rPr lang="en-US" sz="2400" b="0" i="1" smtClean="0">
                            <a:latin typeface="Cambria Math" panose="02040503050406030204" pitchFamily="18" charset="0"/>
                          </a:rPr>
                          <m:t>𝑗</m:t>
                        </m:r>
                        <m:r>
                          <a:rPr lang="en-US" sz="2400" b="0" i="1" smtClean="0">
                            <a:latin typeface="Cambria Math" panose="02040503050406030204" pitchFamily="18" charset="0"/>
                          </a:rPr>
                          <m:t>=1</m:t>
                        </m:r>
                      </m:sub>
                      <m:sup>
                        <m:r>
                          <a:rPr lang="en-US" sz="2400" b="0" i="1" smtClean="0">
                            <a:latin typeface="Cambria Math" panose="02040503050406030204" pitchFamily="18" charset="0"/>
                          </a:rPr>
                          <m:t>𝑛</m:t>
                        </m:r>
                      </m:sup>
                      <m:e>
                        <m:sSub>
                          <m:sSubPr>
                            <m:ctrlPr>
                              <a:rPr lang="en-US" sz="2400" i="1">
                                <a:latin typeface="Cambria Math" panose="02040503050406030204" pitchFamily="18" charset="0"/>
                              </a:rPr>
                            </m:ctrlPr>
                          </m:sSubPr>
                          <m:e>
                            <m:r>
                              <m:rPr>
                                <m:sty m:val="p"/>
                              </m:rPr>
                              <a:rPr lang="en-US" sz="2400" i="1">
                                <a:latin typeface="Cambria Math" panose="02040503050406030204" pitchFamily="18" charset="0"/>
                              </a:rPr>
                              <m:t>a</m:t>
                            </m:r>
                          </m:e>
                          <m:sub>
                            <m:r>
                              <a:rPr lang="en-US" sz="2400" i="1">
                                <a:latin typeface="Cambria Math" panose="02040503050406030204" pitchFamily="18" charset="0"/>
                              </a:rPr>
                              <m:t>𝑖𝑗</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𝑗</m:t>
                            </m:r>
                          </m:sub>
                        </m:sSub>
                      </m:e>
                    </m:nary>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m:rPr>
                            <m:sty m:val="p"/>
                          </m:rPr>
                          <a:rPr lang="en-US" sz="2400">
                            <a:latin typeface="Cambria Math" panose="02040503050406030204" pitchFamily="18" charset="0"/>
                          </a:rPr>
                          <m:t>b</m:t>
                        </m:r>
                      </m:e>
                      <m:sub>
                        <m:r>
                          <a:rPr lang="en-US" sz="2400" b="0" i="1" smtClean="0">
                            <a:latin typeface="Cambria Math" panose="02040503050406030204" pitchFamily="18" charset="0"/>
                          </a:rPr>
                          <m:t>𝑖</m:t>
                        </m:r>
                      </m:sub>
                    </m:sSub>
                  </m:oMath>
                </a14:m>
                <a:r>
                  <a:rPr lang="en-US" sz="2400" dirty="0"/>
                  <a:t>	</a:t>
                </a:r>
                <a14:m>
                  <m:oMath xmlns:m="http://schemas.openxmlformats.org/officeDocument/2006/math">
                    <m:r>
                      <a:rPr lang="en-US" sz="240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𝑖</m:t>
                    </m:r>
                  </m:oMath>
                </a14:m>
                <a:endParaRPr lang="en-US" sz="2400" dirty="0"/>
              </a:p>
            </p:txBody>
          </p:sp>
        </mc:Choice>
        <mc:Fallback xmlns="">
          <p:sp>
            <p:nvSpPr>
              <p:cNvPr id="12" name="Rectangle 11"/>
              <p:cNvSpPr>
                <a:spLocks noRot="1" noChangeAspect="1" noMove="1" noResize="1" noEditPoints="1" noAdjustHandles="1" noChangeArrowheads="1" noChangeShapeType="1" noTextEdit="1"/>
              </p:cNvSpPr>
              <p:nvPr/>
            </p:nvSpPr>
            <p:spPr>
              <a:xfrm>
                <a:off x="2324505" y="4123362"/>
                <a:ext cx="2794483" cy="504754"/>
              </a:xfrm>
              <a:prstGeom prst="rect">
                <a:avLst/>
              </a:prstGeom>
              <a:blipFill>
                <a:blip r:embed="rId6"/>
                <a:stretch>
                  <a:fillRect l="-16776" t="-118072" b="-17108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Rectangle 12"/>
              <p:cNvSpPr/>
              <p:nvPr/>
            </p:nvSpPr>
            <p:spPr>
              <a:xfrm>
                <a:off x="567604" y="3498253"/>
                <a:ext cx="3194272" cy="462947"/>
              </a:xfrm>
              <a:prstGeom prst="rect">
                <a:avLst/>
              </a:prstGeom>
            </p:spPr>
            <p:txBody>
              <a:bodyPr wrap="none">
                <a:spAutoFit/>
              </a:bodyPr>
              <a:lstStyle/>
              <a:p>
                <a:r>
                  <a:rPr lang="en-US" sz="2400" dirty="0"/>
                  <a:t>minimize	</a:t>
                </a:r>
                <a14:m>
                  <m:oMath xmlns:m="http://schemas.openxmlformats.org/officeDocument/2006/math">
                    <m:nary>
                      <m:naryPr>
                        <m:chr m:val="∑"/>
                        <m:ctrlPr>
                          <a:rPr lang="en-US" sz="2400" i="1" smtClean="0">
                            <a:latin typeface="Cambria Math" panose="02040503050406030204" pitchFamily="18" charset="0"/>
                          </a:rPr>
                        </m:ctrlPr>
                      </m:naryPr>
                      <m:sub>
                        <m:r>
                          <m:rPr>
                            <m:brk m:alnAt="23"/>
                          </m:rPr>
                          <a:rPr lang="en-US" sz="2400" i="1">
                            <a:latin typeface="Cambria Math" panose="02040503050406030204" pitchFamily="18" charset="0"/>
                          </a:rPr>
                          <m:t>𝑖</m:t>
                        </m:r>
                        <m:r>
                          <a:rPr lang="en-US" sz="2400" i="1">
                            <a:latin typeface="Cambria Math" panose="02040503050406030204" pitchFamily="18" charset="0"/>
                          </a:rPr>
                          <m:t>=1</m:t>
                        </m:r>
                      </m:sub>
                      <m:sup>
                        <m:r>
                          <a:rPr lang="en-US" sz="2400" i="1">
                            <a:latin typeface="Cambria Math" panose="02040503050406030204" pitchFamily="18" charset="0"/>
                          </a:rPr>
                          <m:t>𝑛</m:t>
                        </m:r>
                      </m:sup>
                      <m:e>
                        <m:sSub>
                          <m:sSubPr>
                            <m:ctrlPr>
                              <a:rPr lang="en-US" sz="2400" i="1">
                                <a:latin typeface="Cambria Math" panose="02040503050406030204" pitchFamily="18" charset="0"/>
                              </a:rPr>
                            </m:ctrlPr>
                          </m:sSubPr>
                          <m:e>
                            <m:r>
                              <m:rPr>
                                <m:sty m:val="p"/>
                              </m:rPr>
                              <a:rPr lang="en-US" sz="2400" b="0" i="0" smtClean="0">
                                <a:latin typeface="Cambria Math" panose="02040503050406030204" pitchFamily="18" charset="0"/>
                              </a:rPr>
                              <m:t>c</m:t>
                            </m:r>
                          </m:e>
                          <m:sub>
                            <m:r>
                              <a:rPr lang="en-US" sz="2400" i="1">
                                <a:latin typeface="Cambria Math" panose="02040503050406030204" pitchFamily="18" charset="0"/>
                              </a:rPr>
                              <m:t>𝑖</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i="1">
                                <a:latin typeface="Cambria Math" panose="02040503050406030204" pitchFamily="18" charset="0"/>
                              </a:rPr>
                              <m:t>𝑖</m:t>
                            </m:r>
                          </m:sub>
                        </m:sSub>
                      </m:e>
                    </m:nary>
                  </m:oMath>
                </a14:m>
                <a:endParaRPr lang="en-US" sz="2400" dirty="0"/>
              </a:p>
            </p:txBody>
          </p:sp>
        </mc:Choice>
        <mc:Fallback xmlns="">
          <p:sp>
            <p:nvSpPr>
              <p:cNvPr id="13" name="Rectangle 12"/>
              <p:cNvSpPr>
                <a:spLocks noRot="1" noChangeAspect="1" noMove="1" noResize="1" noEditPoints="1" noAdjustHandles="1" noChangeArrowheads="1" noChangeShapeType="1" noTextEdit="1"/>
              </p:cNvSpPr>
              <p:nvPr/>
            </p:nvSpPr>
            <p:spPr>
              <a:xfrm>
                <a:off x="567604" y="3498253"/>
                <a:ext cx="3194272" cy="462947"/>
              </a:xfrm>
              <a:prstGeom prst="rect">
                <a:avLst/>
              </a:prstGeom>
              <a:blipFill rotWithShape="0">
                <a:blip r:embed="rId7"/>
                <a:stretch>
                  <a:fillRect l="-2863" t="-123684" r="-1908" b="-19210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5" name="Rectangle 14"/>
              <p:cNvSpPr/>
              <p:nvPr/>
            </p:nvSpPr>
            <p:spPr>
              <a:xfrm>
                <a:off x="2382696" y="4808360"/>
                <a:ext cx="1084784"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𝑖</m:t>
                          </m:r>
                        </m:sub>
                      </m:sSub>
                      <m:r>
                        <a:rPr lang="en-US" sz="240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0</m:t>
                      </m:r>
                    </m:oMath>
                  </m:oMathPara>
                </a14:m>
                <a:endParaRPr lang="en-US" sz="2400" dirty="0"/>
              </a:p>
            </p:txBody>
          </p:sp>
        </mc:Choice>
        <mc:Fallback xmlns="">
          <p:sp>
            <p:nvSpPr>
              <p:cNvPr id="15" name="Rectangle 14"/>
              <p:cNvSpPr>
                <a:spLocks noRot="1" noChangeAspect="1" noMove="1" noResize="1" noEditPoints="1" noAdjustHandles="1" noChangeArrowheads="1" noChangeShapeType="1" noTextEdit="1"/>
              </p:cNvSpPr>
              <p:nvPr/>
            </p:nvSpPr>
            <p:spPr>
              <a:xfrm>
                <a:off x="2382696" y="4808360"/>
                <a:ext cx="1084784" cy="461665"/>
              </a:xfrm>
              <a:prstGeom prst="rect">
                <a:avLst/>
              </a:prstGeom>
              <a:blipFill>
                <a:blip r:embed="rId8"/>
                <a:stretch>
                  <a:fillRect b="-1316"/>
                </a:stretch>
              </a:blipFill>
            </p:spPr>
            <p:txBody>
              <a:bodyPr/>
              <a:lstStyle/>
              <a:p>
                <a:r>
                  <a:rPr lang="en-US">
                    <a:noFill/>
                  </a:rPr>
                  <a:t> </a:t>
                </a:r>
              </a:p>
            </p:txBody>
          </p:sp>
        </mc:Fallback>
      </mc:AlternateContent>
      <p:sp>
        <p:nvSpPr>
          <p:cNvPr id="16" name="Rectangle 15"/>
          <p:cNvSpPr/>
          <p:nvPr/>
        </p:nvSpPr>
        <p:spPr>
          <a:xfrm>
            <a:off x="584196" y="4211976"/>
            <a:ext cx="1419171" cy="461665"/>
          </a:xfrm>
          <a:prstGeom prst="rect">
            <a:avLst/>
          </a:prstGeom>
        </p:spPr>
        <p:txBody>
          <a:bodyPr wrap="none">
            <a:spAutoFit/>
          </a:bodyPr>
          <a:lstStyle/>
          <a:p>
            <a:r>
              <a:rPr lang="en-US" sz="2400" dirty="0"/>
              <a:t>subject to</a:t>
            </a:r>
          </a:p>
        </p:txBody>
      </p:sp>
      <p:sp>
        <p:nvSpPr>
          <p:cNvPr id="17" name="Rectangle 16"/>
          <p:cNvSpPr/>
          <p:nvPr/>
        </p:nvSpPr>
        <p:spPr>
          <a:xfrm>
            <a:off x="4924481" y="3529671"/>
            <a:ext cx="4143319" cy="400110"/>
          </a:xfrm>
          <a:prstGeom prst="rect">
            <a:avLst/>
          </a:prstGeom>
        </p:spPr>
        <p:txBody>
          <a:bodyPr wrap="square">
            <a:spAutoFit/>
          </a:bodyPr>
          <a:lstStyle/>
          <a:p>
            <a:r>
              <a:rPr lang="en-US" sz="2000" dirty="0"/>
              <a:t>	Objective Function 	</a:t>
            </a:r>
          </a:p>
        </p:txBody>
      </p:sp>
      <p:sp>
        <p:nvSpPr>
          <p:cNvPr id="18" name="Rectangle 17"/>
          <p:cNvSpPr/>
          <p:nvPr/>
        </p:nvSpPr>
        <p:spPr>
          <a:xfrm>
            <a:off x="4924480" y="4116938"/>
            <a:ext cx="4143319" cy="400110"/>
          </a:xfrm>
          <a:prstGeom prst="rect">
            <a:avLst/>
          </a:prstGeom>
        </p:spPr>
        <p:txBody>
          <a:bodyPr wrap="square">
            <a:spAutoFit/>
          </a:bodyPr>
          <a:lstStyle/>
          <a:p>
            <a:r>
              <a:rPr lang="en-US" sz="2000" dirty="0"/>
              <a:t>	</a:t>
            </a:r>
            <a:r>
              <a:rPr lang="en-US" sz="2000" dirty="0" smtClean="0"/>
              <a:t>Regular Constraints</a:t>
            </a:r>
            <a:r>
              <a:rPr lang="en-US" sz="2000" dirty="0"/>
              <a:t>	</a:t>
            </a:r>
          </a:p>
        </p:txBody>
      </p:sp>
      <p:sp>
        <p:nvSpPr>
          <p:cNvPr id="19" name="Rectangle 18"/>
          <p:cNvSpPr/>
          <p:nvPr/>
        </p:nvSpPr>
        <p:spPr>
          <a:xfrm>
            <a:off x="4926535" y="4770724"/>
            <a:ext cx="4143319" cy="400110"/>
          </a:xfrm>
          <a:prstGeom prst="rect">
            <a:avLst/>
          </a:prstGeom>
        </p:spPr>
        <p:txBody>
          <a:bodyPr wrap="square">
            <a:spAutoFit/>
          </a:bodyPr>
          <a:lstStyle/>
          <a:p>
            <a:r>
              <a:rPr lang="en-US" sz="2000" dirty="0"/>
              <a:t>	Non-negativity Constraints</a:t>
            </a:r>
          </a:p>
        </p:txBody>
      </p:sp>
      <mc:AlternateContent xmlns:mc="http://schemas.openxmlformats.org/markup-compatibility/2006" xmlns:a14="http://schemas.microsoft.com/office/drawing/2010/main">
        <mc:Choice Requires="a14">
          <p:sp>
            <p:nvSpPr>
              <p:cNvPr id="3" name="Rectangle 2"/>
              <p:cNvSpPr/>
              <p:nvPr/>
            </p:nvSpPr>
            <p:spPr>
              <a:xfrm>
                <a:off x="4572000" y="4770724"/>
                <a:ext cx="555088"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ea typeface="Cambria Math" panose="02040503050406030204" pitchFamily="18" charset="0"/>
                        </a:rPr>
                        <m:t>∀</m:t>
                      </m:r>
                      <m:r>
                        <a:rPr lang="en-US" sz="2400" i="1">
                          <a:latin typeface="Cambria Math" panose="02040503050406030204" pitchFamily="18" charset="0"/>
                          <a:ea typeface="Cambria Math" panose="02040503050406030204" pitchFamily="18" charset="0"/>
                        </a:rPr>
                        <m:t>𝑖</m:t>
                      </m:r>
                    </m:oMath>
                  </m:oMathPara>
                </a14:m>
                <a:endParaRPr lang="en-US" sz="2400" dirty="0"/>
              </a:p>
            </p:txBody>
          </p:sp>
        </mc:Choice>
        <mc:Fallback xmlns="">
          <p:sp>
            <p:nvSpPr>
              <p:cNvPr id="3" name="Rectangle 2"/>
              <p:cNvSpPr>
                <a:spLocks noRot="1" noChangeAspect="1" noMove="1" noResize="1" noEditPoints="1" noAdjustHandles="1" noChangeArrowheads="1" noChangeShapeType="1" noTextEdit="1"/>
              </p:cNvSpPr>
              <p:nvPr/>
            </p:nvSpPr>
            <p:spPr>
              <a:xfrm>
                <a:off x="4572000" y="4770724"/>
                <a:ext cx="555088" cy="461665"/>
              </a:xfrm>
              <a:prstGeom prst="rect">
                <a:avLst/>
              </a:prstGeom>
              <a:blipFill>
                <a:blip r:embed="rId9"/>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578495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P spid="9" grpId="0"/>
      <p:bldP spid="10" grpId="0" animBg="1"/>
      <p:bldP spid="12" grpId="0"/>
      <p:bldP spid="13" grpId="0"/>
      <p:bldP spid="15" grpId="0"/>
      <p:bldP spid="16" grpId="0"/>
      <p:bldP spid="17" grpId="0"/>
      <p:bldP spid="18" grpId="0"/>
      <p:bldP spid="19"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1"/>
          </p:nvPr>
        </p:nvSpPr>
        <p:spPr>
          <a:xfrm>
            <a:off x="272246" y="1052736"/>
            <a:ext cx="8928992" cy="4814540"/>
          </a:xfrm>
        </p:spPr>
        <p:txBody>
          <a:bodyPr/>
          <a:lstStyle/>
          <a:p>
            <a:r>
              <a:rPr lang="en-US" altLang="zh-CN" dirty="0" err="1"/>
              <a:t>Huan</a:t>
            </a:r>
            <a:r>
              <a:rPr lang="zh-CN" altLang="en-US" dirty="0"/>
              <a:t> </a:t>
            </a:r>
            <a:r>
              <a:rPr lang="en-US" altLang="zh-CN" dirty="0"/>
              <a:t>(Joyce)</a:t>
            </a:r>
            <a:r>
              <a:rPr lang="zh-CN" altLang="en-US" dirty="0"/>
              <a:t> </a:t>
            </a:r>
            <a:r>
              <a:rPr lang="en-US" altLang="zh-CN" dirty="0" err="1"/>
              <a:t>Jin</a:t>
            </a:r>
            <a:endParaRPr lang="en-US" altLang="zh-CN" dirty="0"/>
          </a:p>
          <a:p>
            <a:r>
              <a:rPr lang="en-US" altLang="zh-CN" dirty="0" smtClean="0"/>
              <a:t>Email</a:t>
            </a:r>
            <a:r>
              <a:rPr lang="en-US" altLang="zh-CN" dirty="0"/>
              <a:t>:</a:t>
            </a:r>
            <a:r>
              <a:rPr lang="zh-CN" altLang="en-US" dirty="0"/>
              <a:t> </a:t>
            </a:r>
            <a:r>
              <a:rPr lang="en-US" b="0" u="sng" dirty="0">
                <a:hlinkClick r:id="rId2"/>
              </a:rPr>
              <a:t>huan.jin@nottingham.edu.cn</a:t>
            </a:r>
            <a:endParaRPr lang="en-US" b="0" u="sng" dirty="0"/>
          </a:p>
          <a:p>
            <a:r>
              <a:rPr lang="en-US" altLang="zh-CN" dirty="0"/>
              <a:t>Office:</a:t>
            </a:r>
            <a:r>
              <a:rPr lang="zh-CN" altLang="en-US" dirty="0"/>
              <a:t> </a:t>
            </a:r>
            <a:r>
              <a:rPr lang="en-US" altLang="zh-CN" b="0" dirty="0" smtClean="0"/>
              <a:t>PMB438</a:t>
            </a:r>
            <a:endParaRPr lang="en-US" b="0" dirty="0"/>
          </a:p>
          <a:p>
            <a:r>
              <a:rPr lang="en-US" altLang="zh-CN" dirty="0"/>
              <a:t>R</a:t>
            </a:r>
            <a:r>
              <a:rPr lang="en-US" dirty="0"/>
              <a:t>esearch interests</a:t>
            </a:r>
          </a:p>
          <a:p>
            <a:pPr lvl="1"/>
            <a:r>
              <a:rPr lang="en-US" b="0" dirty="0"/>
              <a:t>Artificial Intelligence, </a:t>
            </a:r>
            <a:r>
              <a:rPr lang="en-US" altLang="zh-CN" b="0" dirty="0" err="1" smtClean="0"/>
              <a:t>OPtimization</a:t>
            </a:r>
            <a:r>
              <a:rPr lang="en-US" b="0" dirty="0" smtClean="0"/>
              <a:t>, </a:t>
            </a:r>
            <a:r>
              <a:rPr lang="en-US" b="0" dirty="0"/>
              <a:t>Algorithms, Transportation Logistics, Vehicle Routing Problem, Schedulin</a:t>
            </a:r>
            <a:r>
              <a:rPr lang="en-US" altLang="zh-CN" b="0" dirty="0"/>
              <a:t>g</a:t>
            </a:r>
          </a:p>
          <a:p>
            <a:pPr lvl="1"/>
            <a:r>
              <a:rPr lang="en-US" altLang="zh-CN" dirty="0"/>
              <a:t>Web:</a:t>
            </a:r>
            <a:r>
              <a:rPr lang="zh-CN" altLang="en-US" dirty="0"/>
              <a:t> </a:t>
            </a:r>
            <a:r>
              <a:rPr lang="en-US" dirty="0">
                <a:hlinkClick r:id="rId3"/>
              </a:rPr>
              <a:t>https://www.nottingham.edu.cn/en/science-engineering/staffprofile/huan-jin.aspx</a:t>
            </a:r>
            <a:endParaRPr lang="en-US" altLang="zh-CN" b="0" dirty="0"/>
          </a:p>
          <a:p>
            <a:pPr lvl="1"/>
            <a:endParaRPr lang="en-US" b="0" dirty="0"/>
          </a:p>
          <a:p>
            <a:endParaRPr lang="en-US" dirty="0"/>
          </a:p>
        </p:txBody>
      </p:sp>
      <p:sp>
        <p:nvSpPr>
          <p:cNvPr id="4" name="Footer Placeholder 3"/>
          <p:cNvSpPr>
            <a:spLocks noGrp="1"/>
          </p:cNvSpPr>
          <p:nvPr>
            <p:ph type="ftr" sz="quarter" idx="11"/>
          </p:nvPr>
        </p:nvSpPr>
        <p:spPr/>
        <p:txBody>
          <a:bodyPr/>
          <a:lstStyle/>
          <a:p>
            <a:pPr>
              <a:defRPr/>
            </a:pPr>
            <a:r>
              <a:rPr lang="en-GB"/>
              <a:t>AE2AIM: Artificial Intelligence Methods </a:t>
            </a:r>
            <a:endParaRPr lang="en-GB" dirty="0"/>
          </a:p>
        </p:txBody>
      </p:sp>
      <p:sp>
        <p:nvSpPr>
          <p:cNvPr id="5" name="Slide Number Placeholder 4"/>
          <p:cNvSpPr>
            <a:spLocks noGrp="1"/>
          </p:cNvSpPr>
          <p:nvPr>
            <p:ph type="sldNum" sz="quarter" idx="12"/>
          </p:nvPr>
        </p:nvSpPr>
        <p:spPr/>
        <p:txBody>
          <a:bodyPr/>
          <a:lstStyle/>
          <a:p>
            <a:pPr>
              <a:defRPr/>
            </a:pPr>
            <a:fld id="{263661D5-87BF-45CA-972D-85C1C12738FE}" type="slidenum">
              <a:rPr lang="en-GB" altLang="zh-CN" smtClean="0"/>
              <a:pPr>
                <a:defRPr/>
              </a:pPr>
              <a:t>2</a:t>
            </a:fld>
            <a:endParaRPr lang="en-GB" altLang="zh-CN" dirty="0"/>
          </a:p>
        </p:txBody>
      </p:sp>
      <p:sp>
        <p:nvSpPr>
          <p:cNvPr id="6" name="Title 5"/>
          <p:cNvSpPr>
            <a:spLocks noGrp="1"/>
          </p:cNvSpPr>
          <p:nvPr>
            <p:ph type="title"/>
          </p:nvPr>
        </p:nvSpPr>
        <p:spPr/>
        <p:txBody>
          <a:bodyPr/>
          <a:lstStyle/>
          <a:p>
            <a:r>
              <a:rPr lang="en-US" altLang="zh-CN" dirty="0"/>
              <a:t>About</a:t>
            </a:r>
            <a:r>
              <a:rPr lang="zh-CN" altLang="en-US" dirty="0"/>
              <a:t> </a:t>
            </a:r>
            <a:r>
              <a:rPr lang="en-US" altLang="zh-CN" dirty="0"/>
              <a:t>me</a:t>
            </a:r>
            <a:endParaRPr lang="en-US" dirty="0"/>
          </a:p>
        </p:txBody>
      </p:sp>
    </p:spTree>
    <p:extLst>
      <p:ext uri="{BB962C8B-B14F-4D97-AF65-F5344CB8AC3E}">
        <p14:creationId xmlns:p14="http://schemas.microsoft.com/office/powerpoint/2010/main" val="1411600097"/>
      </p:ext>
    </p:extLst>
  </p:cSld>
  <p:clrMapOvr>
    <a:masterClrMapping/>
  </p:clrMapOvr>
  <mc:AlternateContent xmlns:mc="http://schemas.openxmlformats.org/markup-compatibility/2006" xmlns:p14="http://schemas.microsoft.com/office/powerpoint/2010/main">
    <mc:Choice Requires="p14">
      <p:transition spd="slow" p14:dur="2000" advTm="131168"/>
    </mc:Choice>
    <mc:Fallback xmlns="">
      <p:transition spd="slow" advTm="131168"/>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lstStyle/>
          <a:p>
            <a:r>
              <a:rPr lang="en-US" altLang="zh-CN" b="0" dirty="0" smtClean="0">
                <a:ea typeface="宋体" charset="-122"/>
              </a:rPr>
              <a:t>Matrix</a:t>
            </a:r>
          </a:p>
          <a:p>
            <a:r>
              <a:rPr lang="en-GB" b="0" dirty="0"/>
              <a:t>Formulate a Linear Program (LP)</a:t>
            </a:r>
          </a:p>
          <a:p>
            <a:r>
              <a:rPr lang="en-GB" b="0" dirty="0"/>
              <a:t>Linear Programing-General Form</a:t>
            </a:r>
          </a:p>
          <a:p>
            <a:r>
              <a:rPr lang="en-GB" u="sng" dirty="0"/>
              <a:t>LP </a:t>
            </a:r>
            <a:r>
              <a:rPr lang="en-US" altLang="zh-CN" u="sng" dirty="0"/>
              <a:t>Algorithm: </a:t>
            </a:r>
            <a:r>
              <a:rPr lang="en-GB" u="sng" dirty="0"/>
              <a:t>The Simplex Method</a:t>
            </a:r>
          </a:p>
          <a:p>
            <a:r>
              <a:rPr lang="en-GB" b="0" dirty="0" smtClean="0"/>
              <a:t>Integer Program (IP)</a:t>
            </a:r>
          </a:p>
          <a:p>
            <a:r>
              <a:rPr kumimoji="1" lang="en-US" altLang="zh-CN" b="0" dirty="0" smtClean="0"/>
              <a:t>IP Algorithm: Branch</a:t>
            </a:r>
            <a:r>
              <a:rPr kumimoji="1" lang="zh-CN" altLang="en-US" b="0" dirty="0" smtClean="0"/>
              <a:t> </a:t>
            </a:r>
            <a:r>
              <a:rPr kumimoji="1" lang="en-US" altLang="zh-CN" b="0" dirty="0"/>
              <a:t>and</a:t>
            </a:r>
            <a:r>
              <a:rPr kumimoji="1" lang="zh-CN" altLang="en-US" b="0" dirty="0"/>
              <a:t> </a:t>
            </a:r>
            <a:r>
              <a:rPr kumimoji="1" lang="en-US" altLang="zh-CN" b="0" dirty="0" smtClean="0"/>
              <a:t>bound</a:t>
            </a:r>
            <a:endParaRPr lang="en-GB" b="0" dirty="0"/>
          </a:p>
          <a:p>
            <a:r>
              <a:rPr lang="en-GB" b="0" dirty="0"/>
              <a:t>Classic LP </a:t>
            </a:r>
            <a:r>
              <a:rPr lang="en-GB" b="0" dirty="0" smtClean="0"/>
              <a:t>and IP Solvers</a:t>
            </a:r>
          </a:p>
        </p:txBody>
      </p:sp>
      <p:sp>
        <p:nvSpPr>
          <p:cNvPr id="9" name="Title 8"/>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3416879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en-US" altLang="zh-CN" dirty="0" smtClean="0"/>
              <a:t>Formulate</a:t>
            </a:r>
            <a:r>
              <a:rPr kumimoji="1" lang="zh-CN" altLang="en-US" dirty="0" smtClean="0"/>
              <a:t> </a:t>
            </a:r>
            <a:r>
              <a:rPr kumimoji="1" lang="en-US" altLang="zh-CN" dirty="0" smtClean="0"/>
              <a:t>a</a:t>
            </a:r>
            <a:r>
              <a:rPr kumimoji="1" lang="zh-CN" altLang="en-US" dirty="0" smtClean="0"/>
              <a:t> </a:t>
            </a:r>
            <a:r>
              <a:rPr kumimoji="1" lang="en-US" altLang="zh-CN" dirty="0" smtClean="0"/>
              <a:t>LP</a:t>
            </a:r>
            <a:endParaRPr kumimoji="1" lang="zh-CN" altLang="en-US" dirty="0"/>
          </a:p>
        </p:txBody>
      </p:sp>
      <p:sp>
        <p:nvSpPr>
          <p:cNvPr id="4" name="幻灯片编号占位符 3"/>
          <p:cNvSpPr>
            <a:spLocks noGrp="1"/>
          </p:cNvSpPr>
          <p:nvPr>
            <p:ph type="sldNum" sz="quarter" idx="12"/>
          </p:nvPr>
        </p:nvSpPr>
        <p:spPr/>
        <p:txBody>
          <a:bodyPr/>
          <a:lstStyle/>
          <a:p>
            <a:pPr algn="ctr"/>
            <a:r>
              <a:rPr lang="en-US" smtClean="0"/>
              <a:t> </a:t>
            </a:r>
            <a:fld id="{9C8E570F-F7E0-4244-A98C-C9B57BF6FB6F}" type="slidenum">
              <a:rPr lang="en-US" smtClean="0"/>
              <a:pPr algn="ctr"/>
              <a:t>21</a:t>
            </a:fld>
            <a:endParaRPr lang="en-US" dirty="0"/>
          </a:p>
        </p:txBody>
      </p:sp>
      <p:sp>
        <p:nvSpPr>
          <p:cNvPr id="6" name="Rectangle 3"/>
          <p:cNvSpPr>
            <a:spLocks noChangeArrowheads="1"/>
          </p:cNvSpPr>
          <p:nvPr/>
        </p:nvSpPr>
        <p:spPr bwMode="auto">
          <a:xfrm>
            <a:off x="484959" y="2120409"/>
            <a:ext cx="8659041" cy="2883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defRPr/>
            </a:pPr>
            <a:r>
              <a:rPr lang="en-US" sz="2800" dirty="0" smtClean="0">
                <a:ea typeface="ＭＳ Ｐゴシック" charset="-128"/>
              </a:rPr>
              <a:t>Max    350</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1</a:t>
            </a:r>
            <a:r>
              <a:rPr lang="en-US" sz="2800" dirty="0" smtClean="0">
                <a:ea typeface="ＭＳ Ｐゴシック" charset="-128"/>
              </a:rPr>
              <a:t> </a:t>
            </a:r>
            <a:r>
              <a:rPr lang="en-US" sz="2800" dirty="0">
                <a:ea typeface="ＭＳ Ｐゴシック" charset="-128"/>
              </a:rPr>
              <a:t>+ </a:t>
            </a:r>
            <a:r>
              <a:rPr lang="en-US" sz="2800" dirty="0" smtClean="0">
                <a:ea typeface="ＭＳ Ｐゴシック" charset="-128"/>
              </a:rPr>
              <a:t>300</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2</a:t>
            </a:r>
            <a:r>
              <a:rPr lang="en-US" sz="2800" baseline="-25000" dirty="0">
                <a:ea typeface="ＭＳ Ｐゴシック" charset="-128"/>
              </a:rPr>
              <a:t>		 </a:t>
            </a:r>
            <a:r>
              <a:rPr lang="zh-CN" altLang="en-US" sz="2800" baseline="-25000" dirty="0" smtClean="0">
                <a:ea typeface="ＭＳ Ｐゴシック" charset="-128"/>
              </a:rPr>
              <a:t>              </a:t>
            </a:r>
            <a:endParaRPr lang="en-US" sz="2800" dirty="0" smtClean="0">
              <a:ea typeface="ＭＳ Ｐゴシック" charset="-128"/>
            </a:endParaRPr>
          </a:p>
          <a:p>
            <a:pPr>
              <a:defRPr/>
            </a:pPr>
            <a:r>
              <a:rPr lang="en-US" sz="2800" dirty="0" err="1" smtClean="0">
                <a:ea typeface="ＭＳ Ｐゴシック" charset="-128"/>
              </a:rPr>
              <a:t>s.t.</a:t>
            </a:r>
            <a:r>
              <a:rPr lang="en-US" sz="2800" dirty="0" smtClean="0">
                <a:ea typeface="ＭＳ Ｐゴシック" charset="-128"/>
              </a:rPr>
              <a:t>:	</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1</a:t>
            </a:r>
            <a:r>
              <a:rPr lang="en-US" sz="2800" dirty="0" smtClean="0">
                <a:ea typeface="ＭＳ Ｐゴシック" charset="-128"/>
              </a:rPr>
              <a:t> + </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2</a:t>
            </a:r>
            <a:r>
              <a:rPr lang="en-US" sz="2800" dirty="0" smtClean="0">
                <a:ea typeface="ＭＳ Ｐゴシック" charset="-128"/>
              </a:rPr>
              <a:t> &lt;= 200		</a:t>
            </a:r>
          </a:p>
          <a:p>
            <a:pPr>
              <a:defRPr/>
            </a:pPr>
            <a:r>
              <a:rPr lang="en-US" sz="2800" dirty="0">
                <a:ea typeface="ＭＳ Ｐゴシック" charset="-128"/>
              </a:rPr>
              <a:t>	</a:t>
            </a:r>
            <a:r>
              <a:rPr lang="zh-CN" altLang="en-US" sz="2800" dirty="0" smtClean="0">
                <a:ea typeface="ＭＳ Ｐゴシック" charset="-128"/>
              </a:rPr>
              <a:t>     </a:t>
            </a:r>
            <a:r>
              <a:rPr lang="en-US" sz="2800" dirty="0" smtClean="0">
                <a:ea typeface="ＭＳ Ｐゴシック" charset="-128"/>
              </a:rPr>
              <a:t>9</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1</a:t>
            </a:r>
            <a:r>
              <a:rPr lang="en-US" sz="2800" dirty="0" smtClean="0">
                <a:ea typeface="ＭＳ Ｐゴシック" charset="-128"/>
              </a:rPr>
              <a:t> </a:t>
            </a:r>
            <a:r>
              <a:rPr lang="en-US" sz="2800" dirty="0">
                <a:ea typeface="ＭＳ Ｐゴシック" charset="-128"/>
              </a:rPr>
              <a:t>+ </a:t>
            </a:r>
            <a:r>
              <a:rPr lang="zh-CN" altLang="en-US" sz="2800" dirty="0" smtClean="0">
                <a:ea typeface="ＭＳ Ｐゴシック" charset="-128"/>
              </a:rPr>
              <a:t>    </a:t>
            </a:r>
            <a:r>
              <a:rPr lang="en-US" altLang="zh-CN" sz="2800" dirty="0" smtClean="0">
                <a:ea typeface="ＭＳ Ｐゴシック" charset="-128"/>
              </a:rPr>
              <a:t>6</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2</a:t>
            </a:r>
            <a:r>
              <a:rPr lang="en-US" sz="2800" dirty="0" smtClean="0">
                <a:ea typeface="ＭＳ Ｐゴシック" charset="-128"/>
              </a:rPr>
              <a:t> </a:t>
            </a:r>
            <a:r>
              <a:rPr lang="en-US" sz="2800" dirty="0">
                <a:ea typeface="ＭＳ Ｐゴシック" charset="-128"/>
              </a:rPr>
              <a:t>&lt;= 1566	 	</a:t>
            </a:r>
          </a:p>
          <a:p>
            <a:pPr>
              <a:defRPr/>
            </a:pPr>
            <a:r>
              <a:rPr lang="en-US" sz="2800" dirty="0">
                <a:ea typeface="ＭＳ Ｐゴシック" charset="-128"/>
              </a:rPr>
              <a:t>	</a:t>
            </a:r>
            <a:r>
              <a:rPr lang="zh-CN" altLang="en-US" sz="2800" dirty="0" smtClean="0">
                <a:ea typeface="ＭＳ Ｐゴシック" charset="-128"/>
              </a:rPr>
              <a:t>   </a:t>
            </a:r>
            <a:r>
              <a:rPr lang="en-US" sz="2800" dirty="0" smtClean="0">
                <a:ea typeface="ＭＳ Ｐゴシック" charset="-128"/>
              </a:rPr>
              <a:t>12</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1</a:t>
            </a:r>
            <a:r>
              <a:rPr lang="en-US" sz="2800" dirty="0" smtClean="0">
                <a:ea typeface="ＭＳ Ｐゴシック" charset="-128"/>
              </a:rPr>
              <a:t> </a:t>
            </a:r>
            <a:r>
              <a:rPr lang="en-US" sz="2800" dirty="0">
                <a:ea typeface="ＭＳ Ｐゴシック" charset="-128"/>
              </a:rPr>
              <a:t>+ </a:t>
            </a:r>
            <a:r>
              <a:rPr lang="zh-CN" altLang="en-US" sz="2800" dirty="0" smtClean="0">
                <a:ea typeface="ＭＳ Ｐゴシック" charset="-128"/>
              </a:rPr>
              <a:t>  </a:t>
            </a:r>
            <a:r>
              <a:rPr lang="en-US" sz="2800" dirty="0" smtClean="0">
                <a:ea typeface="ＭＳ Ｐゴシック" charset="-128"/>
              </a:rPr>
              <a:t>16</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2</a:t>
            </a:r>
            <a:r>
              <a:rPr lang="en-US" sz="2800" dirty="0" smtClean="0">
                <a:ea typeface="ＭＳ Ｐゴシック" charset="-128"/>
              </a:rPr>
              <a:t> </a:t>
            </a:r>
            <a:r>
              <a:rPr lang="en-US" sz="2800" dirty="0">
                <a:ea typeface="ＭＳ Ｐゴシック" charset="-128"/>
              </a:rPr>
              <a:t>&lt;= 2880	</a:t>
            </a:r>
            <a:r>
              <a:rPr lang="zh-CN" altLang="en-US" sz="2800" dirty="0" smtClean="0">
                <a:ea typeface="ＭＳ Ｐゴシック" charset="-128"/>
              </a:rPr>
              <a:t>          </a:t>
            </a:r>
            <a:endParaRPr lang="en-US" sz="2800" dirty="0">
              <a:ea typeface="ＭＳ Ｐゴシック" charset="-128"/>
            </a:endParaRPr>
          </a:p>
          <a:p>
            <a:pPr>
              <a:defRPr/>
            </a:pPr>
            <a:r>
              <a:rPr lang="en-US" sz="2800" dirty="0">
                <a:ea typeface="ＭＳ Ｐゴシック" charset="-128"/>
              </a:rPr>
              <a:t>	</a:t>
            </a:r>
            <a:r>
              <a:rPr lang="zh-CN" altLang="en-US" sz="2800" dirty="0" smtClean="0">
                <a:ea typeface="ＭＳ Ｐゴシック" charset="-128"/>
              </a:rPr>
              <a:t>        </a:t>
            </a:r>
            <a:r>
              <a:rPr lang="en-US" sz="2800" i="1" dirty="0" smtClean="0">
                <a:latin typeface="Times New Roman" charset="0"/>
                <a:ea typeface="Times New Roman" charset="0"/>
                <a:cs typeface="Times New Roman" charset="0"/>
              </a:rPr>
              <a:t>x</a:t>
            </a:r>
            <a:r>
              <a:rPr lang="en-US" sz="2800" baseline="-25000" dirty="0" smtClean="0">
                <a:ea typeface="ＭＳ Ｐゴシック" charset="-128"/>
              </a:rPr>
              <a:t>1</a:t>
            </a:r>
            <a:r>
              <a:rPr lang="zh-CN" altLang="en-US" sz="2800" baseline="-25000" dirty="0" smtClean="0">
                <a:ea typeface="ＭＳ Ｐゴシック" charset="-128"/>
              </a:rPr>
              <a:t>                        </a:t>
            </a:r>
            <a:r>
              <a:rPr lang="en-US" sz="2800" dirty="0" smtClean="0">
                <a:ea typeface="ＭＳ Ｐゴシック" charset="-128"/>
              </a:rPr>
              <a:t>&gt;= </a:t>
            </a:r>
            <a:r>
              <a:rPr lang="en-US" sz="2800" dirty="0">
                <a:ea typeface="ＭＳ Ｐゴシック" charset="-128"/>
              </a:rPr>
              <a:t>0		</a:t>
            </a:r>
            <a:endParaRPr lang="en-US" sz="2800" dirty="0" smtClean="0">
              <a:ea typeface="ＭＳ Ｐゴシック" charset="-128"/>
            </a:endParaRPr>
          </a:p>
          <a:p>
            <a:pPr>
              <a:defRPr/>
            </a:pPr>
            <a:r>
              <a:rPr lang="en-US" altLang="zh-CN" sz="2800" i="1" dirty="0" smtClean="0">
                <a:latin typeface="Times New Roman" charset="0"/>
                <a:ea typeface="Times New Roman" charset="0"/>
                <a:cs typeface="Times New Roman" charset="0"/>
              </a:rPr>
              <a:t>	</a:t>
            </a:r>
            <a:r>
              <a:rPr lang="zh-CN" altLang="en-US" sz="2800" i="1" dirty="0" smtClean="0">
                <a:latin typeface="Times New Roman" charset="0"/>
                <a:ea typeface="Times New Roman" charset="0"/>
                <a:cs typeface="Times New Roman" charset="0"/>
              </a:rPr>
              <a:t>                       </a:t>
            </a:r>
            <a:r>
              <a:rPr lang="en-US" altLang="zh-CN" sz="2800" i="1" dirty="0" smtClean="0">
                <a:latin typeface="Times New Roman" charset="0"/>
                <a:ea typeface="Times New Roman" charset="0"/>
                <a:cs typeface="Times New Roman" charset="0"/>
              </a:rPr>
              <a:t>x</a:t>
            </a:r>
            <a:r>
              <a:rPr lang="en-US" altLang="zh-CN" sz="2800" baseline="-25000" dirty="0" smtClean="0">
                <a:ea typeface="ＭＳ Ｐゴシック" charset="-128"/>
              </a:rPr>
              <a:t>2</a:t>
            </a:r>
            <a:r>
              <a:rPr lang="en-US" altLang="zh-CN" sz="2800" dirty="0" smtClean="0">
                <a:ea typeface="ＭＳ Ｐゴシック" charset="-128"/>
              </a:rPr>
              <a:t> </a:t>
            </a:r>
            <a:r>
              <a:rPr lang="en-US" altLang="zh-CN" sz="2800" dirty="0">
                <a:ea typeface="ＭＳ Ｐゴシック" charset="-128"/>
              </a:rPr>
              <a:t>&gt;= 0	 </a:t>
            </a:r>
            <a:r>
              <a:rPr lang="zh-CN" altLang="en-US" sz="2800" dirty="0" smtClean="0">
                <a:ea typeface="ＭＳ Ｐゴシック" charset="-128"/>
              </a:rPr>
              <a:t>         </a:t>
            </a:r>
            <a:endParaRPr lang="en-US" sz="2800" baseline="-25000" dirty="0">
              <a:ea typeface="ＭＳ Ｐゴシック" charset="-128"/>
            </a:endParaRPr>
          </a:p>
          <a:p>
            <a:pPr>
              <a:defRPr/>
            </a:pPr>
            <a:endParaRPr lang="en-US" sz="2000" baseline="-25000" dirty="0">
              <a:latin typeface="+mn-lt"/>
              <a:ea typeface="ＭＳ Ｐゴシック" charset="-128"/>
              <a:cs typeface="+mn-cs"/>
            </a:endParaRPr>
          </a:p>
        </p:txBody>
      </p:sp>
      <p:sp>
        <p:nvSpPr>
          <p:cNvPr id="10" name="AutoShape 6"/>
          <p:cNvSpPr>
            <a:spLocks noChangeArrowheads="1"/>
          </p:cNvSpPr>
          <p:nvPr/>
        </p:nvSpPr>
        <p:spPr bwMode="auto">
          <a:xfrm>
            <a:off x="6308725" y="1933203"/>
            <a:ext cx="1430338" cy="847725"/>
          </a:xfrm>
          <a:prstGeom prst="roundRect">
            <a:avLst>
              <a:gd name="adj" fmla="val 16667"/>
            </a:avLst>
          </a:prstGeom>
          <a:ln>
            <a:headEnd type="none" w="sm" len="sm"/>
            <a:tailEnd type="none" w="sm" len="sm"/>
          </a:ln>
        </p:spPr>
        <p:style>
          <a:lnRef idx="1">
            <a:schemeClr val="dk1"/>
          </a:lnRef>
          <a:fillRef idx="2">
            <a:schemeClr val="dk1"/>
          </a:fillRef>
          <a:effectRef idx="1">
            <a:schemeClr val="dk1"/>
          </a:effectRef>
          <a:fontRef idx="minor">
            <a:schemeClr val="dk1"/>
          </a:fontRef>
        </p:style>
        <p:txBody>
          <a:bodyPr wrap="none">
            <a:spAutoFit/>
          </a:bodyPr>
          <a:lstStyle/>
          <a:p>
            <a:pPr algn="ctr" eaLnBrk="0" hangingPunct="0">
              <a:defRPr/>
            </a:pPr>
            <a:r>
              <a:rPr lang="en-US" altLang="zh-CN" sz="2200" dirty="0">
                <a:latin typeface="Book Antiqua" charset="0"/>
                <a:ea typeface="宋体" charset="0"/>
                <a:cs typeface="宋体" charset="0"/>
              </a:rPr>
              <a:t>Objective</a:t>
            </a:r>
          </a:p>
          <a:p>
            <a:pPr algn="ctr" eaLnBrk="0" hangingPunct="0">
              <a:defRPr/>
            </a:pPr>
            <a:r>
              <a:rPr lang="en-US" altLang="zh-CN" sz="2200" dirty="0">
                <a:latin typeface="Book Antiqua" charset="0"/>
                <a:ea typeface="宋体" charset="0"/>
                <a:cs typeface="宋体" charset="0"/>
              </a:rPr>
              <a:t>Function</a:t>
            </a:r>
          </a:p>
        </p:txBody>
      </p:sp>
      <p:sp>
        <p:nvSpPr>
          <p:cNvPr id="11" name="AutoShape 7"/>
          <p:cNvSpPr>
            <a:spLocks noChangeArrowheads="1"/>
          </p:cNvSpPr>
          <p:nvPr/>
        </p:nvSpPr>
        <p:spPr bwMode="auto">
          <a:xfrm>
            <a:off x="6156325" y="2869307"/>
            <a:ext cx="1698625" cy="847725"/>
          </a:xfrm>
          <a:prstGeom prst="roundRect">
            <a:avLst>
              <a:gd name="adj" fmla="val 16667"/>
            </a:avLst>
          </a:prstGeom>
          <a:ln>
            <a:headEnd type="none" w="sm" len="sm"/>
            <a:tailEnd type="none" w="sm" len="sm"/>
          </a:ln>
        </p:spPr>
        <p:style>
          <a:lnRef idx="1">
            <a:schemeClr val="dk1"/>
          </a:lnRef>
          <a:fillRef idx="2">
            <a:schemeClr val="dk1"/>
          </a:fillRef>
          <a:effectRef idx="1">
            <a:schemeClr val="dk1"/>
          </a:effectRef>
          <a:fontRef idx="minor">
            <a:schemeClr val="dk1"/>
          </a:fontRef>
        </p:style>
        <p:txBody>
          <a:bodyPr wrap="none">
            <a:spAutoFit/>
          </a:bodyPr>
          <a:lstStyle/>
          <a:p>
            <a:pPr algn="ctr" eaLnBrk="0" hangingPunct="0">
              <a:defRPr/>
            </a:pPr>
            <a:r>
              <a:rPr lang="zh-CN" altLang="en-US" sz="2200" dirty="0">
                <a:latin typeface="Book Antiqua" charset="0"/>
                <a:ea typeface="宋体" charset="0"/>
                <a:cs typeface="宋体" charset="0"/>
              </a:rPr>
              <a:t>“</a:t>
            </a:r>
            <a:r>
              <a:rPr lang="en-US" altLang="zh-CN" sz="2200" dirty="0">
                <a:latin typeface="Book Antiqua" charset="0"/>
                <a:ea typeface="宋体" charset="0"/>
                <a:cs typeface="宋体" charset="0"/>
              </a:rPr>
              <a:t>Regular”</a:t>
            </a:r>
          </a:p>
          <a:p>
            <a:pPr algn="ctr" eaLnBrk="0" hangingPunct="0">
              <a:defRPr/>
            </a:pPr>
            <a:r>
              <a:rPr lang="en-US" altLang="zh-CN" sz="2200" dirty="0">
                <a:latin typeface="Book Antiqua" charset="0"/>
                <a:ea typeface="宋体" charset="0"/>
                <a:cs typeface="宋体" charset="0"/>
              </a:rPr>
              <a:t>Constraints</a:t>
            </a:r>
          </a:p>
        </p:txBody>
      </p:sp>
      <p:sp>
        <p:nvSpPr>
          <p:cNvPr id="12" name="AutoShape 8"/>
          <p:cNvSpPr>
            <a:spLocks noChangeArrowheads="1"/>
          </p:cNvSpPr>
          <p:nvPr/>
        </p:nvSpPr>
        <p:spPr bwMode="auto">
          <a:xfrm>
            <a:off x="5989638" y="3873847"/>
            <a:ext cx="2176507" cy="851297"/>
          </a:xfrm>
          <a:prstGeom prst="roundRect">
            <a:avLst>
              <a:gd name="adj" fmla="val 16667"/>
            </a:avLst>
          </a:prstGeom>
          <a:ln>
            <a:headEnd type="none" w="sm" len="sm"/>
            <a:tailEnd type="none" w="sm" len="sm"/>
          </a:ln>
        </p:spPr>
        <p:style>
          <a:lnRef idx="1">
            <a:schemeClr val="dk1"/>
          </a:lnRef>
          <a:fillRef idx="2">
            <a:schemeClr val="dk1"/>
          </a:fillRef>
          <a:effectRef idx="1">
            <a:schemeClr val="dk1"/>
          </a:effectRef>
          <a:fontRef idx="minor">
            <a:schemeClr val="dk1"/>
          </a:fontRef>
        </p:style>
        <p:txBody>
          <a:bodyPr wrap="none">
            <a:spAutoFit/>
          </a:bodyPr>
          <a:lstStyle/>
          <a:p>
            <a:pPr eaLnBrk="0" hangingPunct="0">
              <a:defRPr/>
            </a:pPr>
            <a:r>
              <a:rPr lang="en-US" altLang="zh-CN" sz="2200" dirty="0">
                <a:latin typeface="Book Antiqua" charset="0"/>
                <a:ea typeface="宋体" charset="0"/>
                <a:cs typeface="宋体" charset="0"/>
              </a:rPr>
              <a:t>Non-negativity</a:t>
            </a:r>
          </a:p>
          <a:p>
            <a:pPr eaLnBrk="0" hangingPunct="0">
              <a:defRPr/>
            </a:pPr>
            <a:r>
              <a:rPr lang="en-US" altLang="zh-CN" sz="2200" dirty="0">
                <a:latin typeface="Book Antiqua" charset="0"/>
                <a:ea typeface="宋体" charset="0"/>
                <a:cs typeface="宋体" charset="0"/>
              </a:rPr>
              <a:t>  Constraints</a:t>
            </a:r>
          </a:p>
        </p:txBody>
      </p:sp>
      <p:sp>
        <p:nvSpPr>
          <p:cNvPr id="13" name="Line 9"/>
          <p:cNvSpPr>
            <a:spLocks noChangeShapeType="1"/>
          </p:cNvSpPr>
          <p:nvPr/>
        </p:nvSpPr>
        <p:spPr bwMode="auto">
          <a:xfrm>
            <a:off x="4697413" y="2363415"/>
            <a:ext cx="1612900" cy="0"/>
          </a:xfrm>
          <a:prstGeom prst="line">
            <a:avLst/>
          </a:prstGeom>
          <a:noFill/>
          <a:ln w="19050">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a:lstStyle/>
          <a:p>
            <a:endParaRPr lang="en-US"/>
          </a:p>
        </p:txBody>
      </p:sp>
      <p:sp>
        <p:nvSpPr>
          <p:cNvPr id="14" name="Line 10"/>
          <p:cNvSpPr>
            <a:spLocks noChangeShapeType="1"/>
          </p:cNvSpPr>
          <p:nvPr/>
        </p:nvSpPr>
        <p:spPr bwMode="auto">
          <a:xfrm>
            <a:off x="5307013" y="4304059"/>
            <a:ext cx="673100" cy="0"/>
          </a:xfrm>
          <a:prstGeom prst="line">
            <a:avLst/>
          </a:prstGeom>
          <a:noFill/>
          <a:ln w="19050">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a:lstStyle/>
          <a:p>
            <a:endParaRPr lang="en-US"/>
          </a:p>
        </p:txBody>
      </p:sp>
      <p:grpSp>
        <p:nvGrpSpPr>
          <p:cNvPr id="15" name="Group 11"/>
          <p:cNvGrpSpPr>
            <a:grpSpLocks/>
          </p:cNvGrpSpPr>
          <p:nvPr/>
        </p:nvGrpSpPr>
        <p:grpSpPr bwMode="auto">
          <a:xfrm>
            <a:off x="5408613" y="2576859"/>
            <a:ext cx="749300" cy="1320800"/>
            <a:chOff x="3344" y="1512"/>
            <a:chExt cx="472" cy="832"/>
          </a:xfrm>
        </p:grpSpPr>
        <p:sp>
          <p:nvSpPr>
            <p:cNvPr id="16" name="AutoShape 12"/>
            <p:cNvSpPr>
              <a:spLocks/>
            </p:cNvSpPr>
            <p:nvPr/>
          </p:nvSpPr>
          <p:spPr bwMode="auto">
            <a:xfrm>
              <a:off x="3344" y="1512"/>
              <a:ext cx="216" cy="832"/>
            </a:xfrm>
            <a:prstGeom prst="rightBrace">
              <a:avLst>
                <a:gd name="adj1" fmla="val 32099"/>
                <a:gd name="adj2" fmla="val 50000"/>
              </a:avLst>
            </a:prstGeom>
            <a:noFill/>
            <a:ln w="19050">
              <a:solidFill>
                <a:schemeClr val="tx1"/>
              </a:solidFill>
              <a:round/>
              <a:headEnd type="none" w="sm" len="sm"/>
              <a:tailEnd type="none" w="sm" len="sm"/>
            </a:ln>
            <a:extLst>
              <a:ext uri="{909E8E84-426E-40dd-AFC4-6F175D3DCCD1}">
                <a14:hiddenFill xmlns:a14="http://schemas.microsoft.com/office/drawing/2010/main" xmlns="">
                  <a:solidFill>
                    <a:srgbClr val="FFFFFF"/>
                  </a:solidFill>
                </a14:hiddenFill>
              </a:ext>
            </a:extLst>
          </p:spPr>
          <p:txBody>
            <a:bodyPr wrap="none" anchor="ctr"/>
            <a:lstStyle/>
            <a:p>
              <a:endParaRPr lang="zh-CN" altLang="en-US">
                <a:ea typeface="宋体" charset="0"/>
                <a:cs typeface="宋体" charset="0"/>
              </a:endParaRPr>
            </a:p>
          </p:txBody>
        </p:sp>
        <p:sp>
          <p:nvSpPr>
            <p:cNvPr id="17" name="Line 13"/>
            <p:cNvSpPr>
              <a:spLocks noChangeShapeType="1"/>
            </p:cNvSpPr>
            <p:nvPr/>
          </p:nvSpPr>
          <p:spPr bwMode="auto">
            <a:xfrm flipV="1">
              <a:off x="3544" y="1928"/>
              <a:ext cx="272" cy="0"/>
            </a:xfrm>
            <a:prstGeom prst="line">
              <a:avLst/>
            </a:prstGeom>
            <a:noFill/>
            <a:ln w="19050">
              <a:solidFill>
                <a:schemeClr val="tx1"/>
              </a:solidFill>
              <a:round/>
              <a:headEnd type="none" w="sm" len="sm"/>
              <a:tailEnd type="none" w="sm" len="sm"/>
            </a:ln>
            <a:extLst>
              <a:ext uri="{909E8E84-426E-40dd-AFC4-6F175D3DCCD1}">
                <a14:hiddenFill xmlns:a14="http://schemas.microsoft.com/office/drawing/2010/main" xmlns="">
                  <a:noFill/>
                </a14:hiddenFill>
              </a:ext>
            </a:extLst>
          </p:spPr>
          <p:txBody>
            <a:bodyPr/>
            <a:lstStyle/>
            <a:p>
              <a:endParaRPr lang="en-US"/>
            </a:p>
          </p:txBody>
        </p:sp>
      </p:grpSp>
    </p:spTree>
    <p:extLst>
      <p:ext uri="{BB962C8B-B14F-4D97-AF65-F5344CB8AC3E}">
        <p14:creationId xmlns:p14="http://schemas.microsoft.com/office/powerpoint/2010/main" val="24334520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Freeform 2" descr="70%"/>
          <p:cNvSpPr>
            <a:spLocks/>
          </p:cNvSpPr>
          <p:nvPr/>
        </p:nvSpPr>
        <p:spPr bwMode="auto">
          <a:xfrm>
            <a:off x="1504950" y="2886075"/>
            <a:ext cx="3783013" cy="3021013"/>
          </a:xfrm>
          <a:custGeom>
            <a:avLst/>
            <a:gdLst>
              <a:gd name="T0" fmla="*/ 0 w 2383"/>
              <a:gd name="T1" fmla="*/ 0 h 1903"/>
              <a:gd name="T2" fmla="*/ 0 w 2383"/>
              <a:gd name="T3" fmla="*/ 2147483647 h 1903"/>
              <a:gd name="T4" fmla="*/ 2147483647 w 2383"/>
              <a:gd name="T5" fmla="*/ 2147483647 h 1903"/>
              <a:gd name="T6" fmla="*/ 2147483647 w 2383"/>
              <a:gd name="T7" fmla="*/ 2147483647 h 1903"/>
              <a:gd name="T8" fmla="*/ 2147483647 w 2383"/>
              <a:gd name="T9" fmla="*/ 2147483647 h 1903"/>
              <a:gd name="T10" fmla="*/ 0 w 2383"/>
              <a:gd name="T11" fmla="*/ 0 h 1903"/>
              <a:gd name="T12" fmla="*/ 0 60000 65536"/>
              <a:gd name="T13" fmla="*/ 0 60000 65536"/>
              <a:gd name="T14" fmla="*/ 0 60000 65536"/>
              <a:gd name="T15" fmla="*/ 0 60000 65536"/>
              <a:gd name="T16" fmla="*/ 0 60000 65536"/>
              <a:gd name="T17" fmla="*/ 0 60000 65536"/>
              <a:gd name="T18" fmla="*/ 0 w 2383"/>
              <a:gd name="T19" fmla="*/ 0 h 1903"/>
              <a:gd name="T20" fmla="*/ 2383 w 2383"/>
              <a:gd name="T21" fmla="*/ 1903 h 1903"/>
            </a:gdLst>
            <a:ahLst/>
            <a:cxnLst>
              <a:cxn ang="T12">
                <a:pos x="T0" y="T1"/>
              </a:cxn>
              <a:cxn ang="T13">
                <a:pos x="T2" y="T3"/>
              </a:cxn>
              <a:cxn ang="T14">
                <a:pos x="T4" y="T5"/>
              </a:cxn>
              <a:cxn ang="T15">
                <a:pos x="T6" y="T7"/>
              </a:cxn>
              <a:cxn ang="T16">
                <a:pos x="T8" y="T9"/>
              </a:cxn>
              <a:cxn ang="T17">
                <a:pos x="T10" y="T11"/>
              </a:cxn>
            </a:cxnLst>
            <a:rect l="T18" t="T19" r="T20" b="T21"/>
            <a:pathLst>
              <a:path w="2383" h="1903">
                <a:moveTo>
                  <a:pt x="0" y="0"/>
                </a:moveTo>
                <a:lnTo>
                  <a:pt x="0" y="1902"/>
                </a:lnTo>
                <a:lnTo>
                  <a:pt x="2382" y="1896"/>
                </a:lnTo>
                <a:lnTo>
                  <a:pt x="1774" y="1186"/>
                </a:lnTo>
                <a:lnTo>
                  <a:pt x="1052" y="637"/>
                </a:lnTo>
                <a:lnTo>
                  <a:pt x="0" y="0"/>
                </a:lnTo>
              </a:path>
            </a:pathLst>
          </a:custGeom>
          <a:solidFill>
            <a:schemeClr val="accent1">
              <a:lumMod val="20000"/>
              <a:lumOff val="80000"/>
            </a:schemeClr>
          </a:solidFill>
          <a:ln w="12700" cap="rnd">
            <a:solidFill>
              <a:schemeClr val="tx1"/>
            </a:solidFill>
            <a:round/>
            <a:headEnd/>
            <a:tailEnd/>
          </a:ln>
        </p:spPr>
        <p:txBody>
          <a:bodyPr/>
          <a:lstStyle/>
          <a:p>
            <a:endParaRPr lang="en-US"/>
          </a:p>
        </p:txBody>
      </p:sp>
      <p:sp>
        <p:nvSpPr>
          <p:cNvPr id="14339" name="Line 3"/>
          <p:cNvSpPr>
            <a:spLocks noChangeShapeType="1"/>
          </p:cNvSpPr>
          <p:nvPr/>
        </p:nvSpPr>
        <p:spPr bwMode="auto">
          <a:xfrm>
            <a:off x="1419225" y="5910263"/>
            <a:ext cx="6181725" cy="0"/>
          </a:xfrm>
          <a:prstGeom prst="line">
            <a:avLst/>
          </a:prstGeom>
          <a:noFill/>
          <a:ln w="25400">
            <a:solidFill>
              <a:srgbClr val="FFFFFF"/>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4340" name="Line 4"/>
          <p:cNvSpPr>
            <a:spLocks noChangeShapeType="1"/>
          </p:cNvSpPr>
          <p:nvPr/>
        </p:nvSpPr>
        <p:spPr bwMode="auto">
          <a:xfrm>
            <a:off x="2560638"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41" name="Line 5"/>
          <p:cNvSpPr>
            <a:spLocks noChangeShapeType="1"/>
          </p:cNvSpPr>
          <p:nvPr/>
        </p:nvSpPr>
        <p:spPr bwMode="auto">
          <a:xfrm>
            <a:off x="3606800"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42" name="Line 6"/>
          <p:cNvSpPr>
            <a:spLocks noChangeShapeType="1"/>
          </p:cNvSpPr>
          <p:nvPr/>
        </p:nvSpPr>
        <p:spPr bwMode="auto">
          <a:xfrm>
            <a:off x="4652963"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43" name="Line 7"/>
          <p:cNvSpPr>
            <a:spLocks noChangeShapeType="1"/>
          </p:cNvSpPr>
          <p:nvPr/>
        </p:nvSpPr>
        <p:spPr bwMode="auto">
          <a:xfrm>
            <a:off x="5699125"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44" name="Line 8"/>
          <p:cNvSpPr>
            <a:spLocks noChangeShapeType="1"/>
          </p:cNvSpPr>
          <p:nvPr/>
        </p:nvSpPr>
        <p:spPr bwMode="auto">
          <a:xfrm>
            <a:off x="6745288"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45" name="Line 9"/>
          <p:cNvSpPr>
            <a:spLocks noChangeShapeType="1"/>
          </p:cNvSpPr>
          <p:nvPr/>
        </p:nvSpPr>
        <p:spPr bwMode="auto">
          <a:xfrm flipV="1">
            <a:off x="1514475" y="1022350"/>
            <a:ext cx="0" cy="4964113"/>
          </a:xfrm>
          <a:prstGeom prst="line">
            <a:avLst/>
          </a:prstGeom>
          <a:noFill/>
          <a:ln w="25400">
            <a:solidFill>
              <a:srgbClr val="FFFFFF"/>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4346" name="Line 10"/>
          <p:cNvSpPr>
            <a:spLocks noChangeShapeType="1"/>
          </p:cNvSpPr>
          <p:nvPr/>
        </p:nvSpPr>
        <p:spPr bwMode="auto">
          <a:xfrm flipH="1">
            <a:off x="1419225" y="5070475"/>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47" name="Line 11"/>
          <p:cNvSpPr>
            <a:spLocks noChangeShapeType="1"/>
          </p:cNvSpPr>
          <p:nvPr/>
        </p:nvSpPr>
        <p:spPr bwMode="auto">
          <a:xfrm flipH="1">
            <a:off x="1419225" y="4230688"/>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48" name="Line 12"/>
          <p:cNvSpPr>
            <a:spLocks noChangeShapeType="1"/>
          </p:cNvSpPr>
          <p:nvPr/>
        </p:nvSpPr>
        <p:spPr bwMode="auto">
          <a:xfrm flipH="1">
            <a:off x="1419225" y="3389313"/>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49" name="Line 13"/>
          <p:cNvSpPr>
            <a:spLocks noChangeShapeType="1"/>
          </p:cNvSpPr>
          <p:nvPr/>
        </p:nvSpPr>
        <p:spPr bwMode="auto">
          <a:xfrm flipH="1">
            <a:off x="1419225" y="2549525"/>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50" name="Line 14"/>
          <p:cNvSpPr>
            <a:spLocks noChangeShapeType="1"/>
          </p:cNvSpPr>
          <p:nvPr/>
        </p:nvSpPr>
        <p:spPr bwMode="auto">
          <a:xfrm flipH="1">
            <a:off x="1419225" y="1709738"/>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51" name="Rectangle 15"/>
          <p:cNvSpPr>
            <a:spLocks noChangeArrowheads="1"/>
          </p:cNvSpPr>
          <p:nvPr/>
        </p:nvSpPr>
        <p:spPr bwMode="auto">
          <a:xfrm>
            <a:off x="904875" y="838200"/>
            <a:ext cx="990600" cy="369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b="1" i="1" dirty="0">
                <a:latin typeface="Times New Roman" charset="0"/>
                <a:ea typeface="Times New Roman" charset="0"/>
                <a:cs typeface="Times New Roman" charset="0"/>
              </a:rPr>
              <a:t>x</a:t>
            </a:r>
            <a:r>
              <a:rPr lang="en-US" b="1" baseline="-25000" dirty="0"/>
              <a:t>2</a:t>
            </a:r>
          </a:p>
        </p:txBody>
      </p:sp>
      <p:sp>
        <p:nvSpPr>
          <p:cNvPr id="14352" name="Rectangle 16"/>
          <p:cNvSpPr>
            <a:spLocks noChangeArrowheads="1"/>
          </p:cNvSpPr>
          <p:nvPr/>
        </p:nvSpPr>
        <p:spPr bwMode="auto">
          <a:xfrm>
            <a:off x="7315200" y="6019800"/>
            <a:ext cx="990600" cy="369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b="1" i="1" dirty="0">
                <a:latin typeface="Times New Roman" charset="0"/>
                <a:ea typeface="Times New Roman" charset="0"/>
                <a:cs typeface="Times New Roman" charset="0"/>
              </a:rPr>
              <a:t>x</a:t>
            </a:r>
            <a:r>
              <a:rPr lang="en-US" b="1" baseline="-25000" dirty="0"/>
              <a:t>1</a:t>
            </a:r>
          </a:p>
        </p:txBody>
      </p:sp>
      <p:sp>
        <p:nvSpPr>
          <p:cNvPr id="14353" name="Rectangle 17"/>
          <p:cNvSpPr>
            <a:spLocks noChangeArrowheads="1"/>
          </p:cNvSpPr>
          <p:nvPr/>
        </p:nvSpPr>
        <p:spPr bwMode="auto">
          <a:xfrm>
            <a:off x="879475" y="15208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250</a:t>
            </a:r>
          </a:p>
        </p:txBody>
      </p:sp>
      <p:sp>
        <p:nvSpPr>
          <p:cNvPr id="14354" name="Rectangle 18"/>
          <p:cNvSpPr>
            <a:spLocks noChangeArrowheads="1"/>
          </p:cNvSpPr>
          <p:nvPr/>
        </p:nvSpPr>
        <p:spPr bwMode="auto">
          <a:xfrm>
            <a:off x="881063" y="239077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200</a:t>
            </a:r>
          </a:p>
        </p:txBody>
      </p:sp>
      <p:sp>
        <p:nvSpPr>
          <p:cNvPr id="14355" name="Rectangle 19"/>
          <p:cNvSpPr>
            <a:spLocks noChangeArrowheads="1"/>
          </p:cNvSpPr>
          <p:nvPr/>
        </p:nvSpPr>
        <p:spPr bwMode="auto">
          <a:xfrm>
            <a:off x="863600" y="32099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150</a:t>
            </a:r>
          </a:p>
        </p:txBody>
      </p:sp>
      <p:sp>
        <p:nvSpPr>
          <p:cNvPr id="14356" name="Rectangle 20"/>
          <p:cNvSpPr>
            <a:spLocks noChangeArrowheads="1"/>
          </p:cNvSpPr>
          <p:nvPr/>
        </p:nvSpPr>
        <p:spPr bwMode="auto">
          <a:xfrm>
            <a:off x="881063" y="406400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100</a:t>
            </a:r>
          </a:p>
        </p:txBody>
      </p:sp>
      <p:sp>
        <p:nvSpPr>
          <p:cNvPr id="14357" name="Rectangle 21"/>
          <p:cNvSpPr>
            <a:spLocks noChangeArrowheads="1"/>
          </p:cNvSpPr>
          <p:nvPr/>
        </p:nvSpPr>
        <p:spPr bwMode="auto">
          <a:xfrm>
            <a:off x="931863" y="48990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50</a:t>
            </a:r>
          </a:p>
        </p:txBody>
      </p:sp>
      <p:sp>
        <p:nvSpPr>
          <p:cNvPr id="14358" name="Rectangle 22"/>
          <p:cNvSpPr>
            <a:spLocks noChangeArrowheads="1"/>
          </p:cNvSpPr>
          <p:nvPr/>
        </p:nvSpPr>
        <p:spPr bwMode="auto">
          <a:xfrm>
            <a:off x="981075" y="573405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0</a:t>
            </a:r>
          </a:p>
        </p:txBody>
      </p:sp>
      <p:sp>
        <p:nvSpPr>
          <p:cNvPr id="14359" name="Rectangle 23"/>
          <p:cNvSpPr>
            <a:spLocks noChangeArrowheads="1"/>
          </p:cNvSpPr>
          <p:nvPr/>
        </p:nvSpPr>
        <p:spPr bwMode="auto">
          <a:xfrm>
            <a:off x="1233488" y="601980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0</a:t>
            </a:r>
          </a:p>
        </p:txBody>
      </p:sp>
      <p:sp>
        <p:nvSpPr>
          <p:cNvPr id="14360" name="Rectangle 24"/>
          <p:cNvSpPr>
            <a:spLocks noChangeArrowheads="1"/>
          </p:cNvSpPr>
          <p:nvPr/>
        </p:nvSpPr>
        <p:spPr bwMode="auto">
          <a:xfrm>
            <a:off x="2303463" y="6037263"/>
            <a:ext cx="5683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50</a:t>
            </a:r>
          </a:p>
        </p:txBody>
      </p:sp>
      <p:sp>
        <p:nvSpPr>
          <p:cNvPr id="14361" name="Rectangle 25"/>
          <p:cNvSpPr>
            <a:spLocks noChangeArrowheads="1"/>
          </p:cNvSpPr>
          <p:nvPr/>
        </p:nvSpPr>
        <p:spPr bwMode="auto">
          <a:xfrm>
            <a:off x="3305175" y="60039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100</a:t>
            </a:r>
          </a:p>
        </p:txBody>
      </p:sp>
      <p:sp>
        <p:nvSpPr>
          <p:cNvPr id="14362" name="Rectangle 26"/>
          <p:cNvSpPr>
            <a:spLocks noChangeArrowheads="1"/>
          </p:cNvSpPr>
          <p:nvPr/>
        </p:nvSpPr>
        <p:spPr bwMode="auto">
          <a:xfrm>
            <a:off x="4340225" y="601980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150</a:t>
            </a:r>
          </a:p>
        </p:txBody>
      </p:sp>
      <p:sp>
        <p:nvSpPr>
          <p:cNvPr id="14363" name="Rectangle 27"/>
          <p:cNvSpPr>
            <a:spLocks noChangeArrowheads="1"/>
          </p:cNvSpPr>
          <p:nvPr/>
        </p:nvSpPr>
        <p:spPr bwMode="auto">
          <a:xfrm>
            <a:off x="5394325" y="603567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200</a:t>
            </a:r>
          </a:p>
        </p:txBody>
      </p:sp>
      <p:sp>
        <p:nvSpPr>
          <p:cNvPr id="14364" name="Rectangle 28"/>
          <p:cNvSpPr>
            <a:spLocks noChangeArrowheads="1"/>
          </p:cNvSpPr>
          <p:nvPr/>
        </p:nvSpPr>
        <p:spPr bwMode="auto">
          <a:xfrm>
            <a:off x="6445250" y="603567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250</a:t>
            </a:r>
          </a:p>
        </p:txBody>
      </p:sp>
      <p:sp>
        <p:nvSpPr>
          <p:cNvPr id="14369" name="Rectangle 33"/>
          <p:cNvSpPr>
            <a:spLocks noChangeArrowheads="1"/>
          </p:cNvSpPr>
          <p:nvPr/>
        </p:nvSpPr>
        <p:spPr bwMode="auto">
          <a:xfrm>
            <a:off x="4429607" y="3583469"/>
            <a:ext cx="4294187"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lgn="ctr">
              <a:spcBef>
                <a:spcPct val="50000"/>
              </a:spcBef>
            </a:pPr>
            <a:r>
              <a:rPr lang="en-US" sz="1800" b="1" dirty="0"/>
              <a:t>boundary line of tubing constraint </a:t>
            </a:r>
          </a:p>
        </p:txBody>
      </p:sp>
      <p:sp>
        <p:nvSpPr>
          <p:cNvPr id="14370" name="Rectangle 34"/>
          <p:cNvSpPr>
            <a:spLocks noChangeArrowheads="1"/>
          </p:cNvSpPr>
          <p:nvPr/>
        </p:nvSpPr>
        <p:spPr bwMode="auto">
          <a:xfrm>
            <a:off x="4883080" y="3864803"/>
            <a:ext cx="3776662"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lgn="ctr">
              <a:spcBef>
                <a:spcPct val="50000"/>
              </a:spcBef>
            </a:pPr>
            <a:r>
              <a:rPr lang="en-US" sz="1800" b="1" dirty="0"/>
              <a:t>12</a:t>
            </a:r>
            <a:r>
              <a:rPr lang="en-US" b="1" i="1" dirty="0">
                <a:latin typeface="Times New Roman" charset="0"/>
                <a:ea typeface="Times New Roman" charset="0"/>
                <a:cs typeface="Times New Roman" charset="0"/>
              </a:rPr>
              <a:t>x</a:t>
            </a:r>
            <a:r>
              <a:rPr lang="en-US" sz="1800" b="1" baseline="-25000" dirty="0"/>
              <a:t>1</a:t>
            </a:r>
            <a:r>
              <a:rPr lang="en-US" sz="1800" b="1" dirty="0"/>
              <a:t> + 16</a:t>
            </a:r>
            <a:r>
              <a:rPr lang="en-US" b="1" i="1" dirty="0">
                <a:latin typeface="Times New Roman" charset="0"/>
                <a:ea typeface="Times New Roman" charset="0"/>
                <a:cs typeface="Times New Roman" charset="0"/>
              </a:rPr>
              <a:t>x</a:t>
            </a:r>
            <a:r>
              <a:rPr lang="en-US" sz="1800" b="1" baseline="-25000" dirty="0"/>
              <a:t>2</a:t>
            </a:r>
            <a:r>
              <a:rPr lang="en-US" sz="1800" b="1" dirty="0"/>
              <a:t> = 2,880</a:t>
            </a:r>
          </a:p>
        </p:txBody>
      </p:sp>
      <p:sp>
        <p:nvSpPr>
          <p:cNvPr id="14371" name="Line 35"/>
          <p:cNvSpPr>
            <a:spLocks noChangeShapeType="1"/>
          </p:cNvSpPr>
          <p:nvPr/>
        </p:nvSpPr>
        <p:spPr bwMode="auto">
          <a:xfrm flipH="1">
            <a:off x="4882044" y="4186719"/>
            <a:ext cx="850900" cy="669925"/>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4372" name="Line 36"/>
          <p:cNvSpPr>
            <a:spLocks noChangeShapeType="1"/>
          </p:cNvSpPr>
          <p:nvPr/>
        </p:nvSpPr>
        <p:spPr bwMode="auto">
          <a:xfrm>
            <a:off x="1514475" y="1570038"/>
            <a:ext cx="3800475" cy="4344987"/>
          </a:xfrm>
          <a:prstGeom prst="line">
            <a:avLst/>
          </a:prstGeom>
          <a:noFill/>
          <a:ln w="25400">
            <a:solidFill>
              <a:schemeClr val="accent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73" name="Line 37"/>
          <p:cNvSpPr>
            <a:spLocks noChangeShapeType="1"/>
          </p:cNvSpPr>
          <p:nvPr/>
        </p:nvSpPr>
        <p:spPr bwMode="auto">
          <a:xfrm>
            <a:off x="1514475" y="2573338"/>
            <a:ext cx="4176713" cy="3308350"/>
          </a:xfrm>
          <a:prstGeom prst="line">
            <a:avLst/>
          </a:prstGeom>
          <a:noFill/>
          <a:ln w="25400">
            <a:solidFill>
              <a:srgbClr val="00B05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74" name="Line 38"/>
          <p:cNvSpPr>
            <a:spLocks noChangeShapeType="1"/>
          </p:cNvSpPr>
          <p:nvPr/>
        </p:nvSpPr>
        <p:spPr bwMode="auto">
          <a:xfrm>
            <a:off x="1514475" y="2873375"/>
            <a:ext cx="5011738" cy="3025775"/>
          </a:xfrm>
          <a:prstGeom prst="line">
            <a:avLst/>
          </a:prstGeom>
          <a:noFill/>
          <a:ln w="254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375" name="Rectangle 39"/>
          <p:cNvSpPr>
            <a:spLocks noChangeArrowheads="1"/>
          </p:cNvSpPr>
          <p:nvPr/>
        </p:nvSpPr>
        <p:spPr bwMode="auto">
          <a:xfrm>
            <a:off x="2047875" y="4695825"/>
            <a:ext cx="15621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400" b="1"/>
              <a:t>Feasible Region</a:t>
            </a:r>
          </a:p>
        </p:txBody>
      </p:sp>
      <p:sp>
        <p:nvSpPr>
          <p:cNvPr id="14377" name="Line 41"/>
          <p:cNvSpPr>
            <a:spLocks noChangeShapeType="1"/>
          </p:cNvSpPr>
          <p:nvPr/>
        </p:nvSpPr>
        <p:spPr bwMode="auto">
          <a:xfrm>
            <a:off x="1419225" y="5910263"/>
            <a:ext cx="6181725" cy="0"/>
          </a:xfrm>
          <a:prstGeom prst="line">
            <a:avLst/>
          </a:prstGeom>
          <a:noFill/>
          <a:ln w="25400">
            <a:solidFill>
              <a:schemeClr val="tx2"/>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4378" name="Line 42"/>
          <p:cNvSpPr>
            <a:spLocks noChangeShapeType="1"/>
          </p:cNvSpPr>
          <p:nvPr/>
        </p:nvSpPr>
        <p:spPr bwMode="auto">
          <a:xfrm flipV="1">
            <a:off x="1514475" y="1022350"/>
            <a:ext cx="0" cy="4964113"/>
          </a:xfrm>
          <a:prstGeom prst="line">
            <a:avLst/>
          </a:prstGeom>
          <a:noFill/>
          <a:ln w="25400">
            <a:solidFill>
              <a:schemeClr val="tx2"/>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2" name="Title 1"/>
          <p:cNvSpPr>
            <a:spLocks noGrp="1"/>
          </p:cNvSpPr>
          <p:nvPr>
            <p:ph type="title"/>
          </p:nvPr>
        </p:nvSpPr>
        <p:spPr/>
        <p:txBody>
          <a:bodyPr>
            <a:normAutofit fontScale="90000"/>
          </a:bodyPr>
          <a:lstStyle/>
          <a:p>
            <a:r>
              <a:rPr lang="en-US" dirty="0"/>
              <a:t>Solving LP Problems: A Graphical Approach</a:t>
            </a:r>
          </a:p>
        </p:txBody>
      </p:sp>
      <p:sp>
        <p:nvSpPr>
          <p:cNvPr id="43" name="Rectangle 34"/>
          <p:cNvSpPr>
            <a:spLocks noChangeArrowheads="1"/>
          </p:cNvSpPr>
          <p:nvPr/>
        </p:nvSpPr>
        <p:spPr bwMode="auto">
          <a:xfrm>
            <a:off x="2527852" y="1621805"/>
            <a:ext cx="4294188"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lgn="ctr">
              <a:spcBef>
                <a:spcPct val="50000"/>
              </a:spcBef>
            </a:pPr>
            <a:r>
              <a:rPr lang="en-US" sz="1800" b="1"/>
              <a:t>boundary line of pump constraint </a:t>
            </a:r>
          </a:p>
        </p:txBody>
      </p:sp>
      <p:sp>
        <p:nvSpPr>
          <p:cNvPr id="44" name="Rectangle 35"/>
          <p:cNvSpPr>
            <a:spLocks noChangeArrowheads="1"/>
          </p:cNvSpPr>
          <p:nvPr/>
        </p:nvSpPr>
        <p:spPr bwMode="auto">
          <a:xfrm>
            <a:off x="2627865" y="1921844"/>
            <a:ext cx="3776662"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lgn="ctr">
              <a:spcBef>
                <a:spcPct val="50000"/>
              </a:spcBef>
            </a:pPr>
            <a:r>
              <a:rPr lang="en-US" b="1" i="1" dirty="0">
                <a:solidFill>
                  <a:srgbClr val="00B050"/>
                </a:solidFill>
                <a:latin typeface="Times New Roman" charset="0"/>
                <a:ea typeface="Times New Roman" charset="0"/>
                <a:cs typeface="Times New Roman" charset="0"/>
              </a:rPr>
              <a:t>x</a:t>
            </a:r>
            <a:r>
              <a:rPr lang="en-US" sz="1800" b="1" baseline="-25000" dirty="0">
                <a:solidFill>
                  <a:srgbClr val="00B050"/>
                </a:solidFill>
              </a:rPr>
              <a:t>1</a:t>
            </a:r>
            <a:r>
              <a:rPr lang="en-US" sz="1800" b="1" dirty="0">
                <a:solidFill>
                  <a:srgbClr val="00B050"/>
                </a:solidFill>
              </a:rPr>
              <a:t> + </a:t>
            </a:r>
            <a:r>
              <a:rPr lang="en-US" b="1" i="1" dirty="0">
                <a:solidFill>
                  <a:srgbClr val="00B050"/>
                </a:solidFill>
                <a:latin typeface="Times New Roman" charset="0"/>
                <a:ea typeface="Times New Roman" charset="0"/>
                <a:cs typeface="Times New Roman" charset="0"/>
              </a:rPr>
              <a:t>x</a:t>
            </a:r>
            <a:r>
              <a:rPr lang="en-US" sz="1800" b="1" baseline="-25000" dirty="0">
                <a:solidFill>
                  <a:srgbClr val="00B050"/>
                </a:solidFill>
              </a:rPr>
              <a:t>2</a:t>
            </a:r>
            <a:r>
              <a:rPr lang="en-US" sz="1800" b="1" dirty="0">
                <a:solidFill>
                  <a:srgbClr val="00B050"/>
                </a:solidFill>
              </a:rPr>
              <a:t> = 200</a:t>
            </a:r>
          </a:p>
        </p:txBody>
      </p:sp>
      <p:sp>
        <p:nvSpPr>
          <p:cNvPr id="45" name="Line 36"/>
          <p:cNvSpPr>
            <a:spLocks noChangeShapeType="1"/>
          </p:cNvSpPr>
          <p:nvPr/>
        </p:nvSpPr>
        <p:spPr bwMode="auto">
          <a:xfrm flipH="1">
            <a:off x="2378627" y="2190130"/>
            <a:ext cx="1303338" cy="1020762"/>
          </a:xfrm>
          <a:prstGeom prst="line">
            <a:avLst/>
          </a:prstGeom>
          <a:noFill/>
          <a:ln w="12700">
            <a:solidFill>
              <a:srgbClr val="00B050"/>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46" name="Rectangle 34"/>
          <p:cNvSpPr>
            <a:spLocks noChangeArrowheads="1"/>
          </p:cNvSpPr>
          <p:nvPr/>
        </p:nvSpPr>
        <p:spPr bwMode="auto">
          <a:xfrm>
            <a:off x="3861416" y="2552766"/>
            <a:ext cx="4294188"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lgn="ctr">
              <a:spcBef>
                <a:spcPct val="50000"/>
              </a:spcBef>
            </a:pPr>
            <a:r>
              <a:rPr lang="en-US" sz="1800" b="1"/>
              <a:t>boundary line of labor constraint </a:t>
            </a:r>
          </a:p>
        </p:txBody>
      </p:sp>
      <p:sp>
        <p:nvSpPr>
          <p:cNvPr id="47" name="Rectangle 35"/>
          <p:cNvSpPr>
            <a:spLocks noChangeArrowheads="1"/>
          </p:cNvSpPr>
          <p:nvPr/>
        </p:nvSpPr>
        <p:spPr bwMode="auto">
          <a:xfrm>
            <a:off x="4212253" y="2856808"/>
            <a:ext cx="3776663"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lgn="ctr">
              <a:spcBef>
                <a:spcPct val="50000"/>
              </a:spcBef>
            </a:pPr>
            <a:r>
              <a:rPr lang="en-US" sz="1800" b="1" dirty="0">
                <a:solidFill>
                  <a:schemeClr val="accent1"/>
                </a:solidFill>
              </a:rPr>
              <a:t>9</a:t>
            </a:r>
            <a:r>
              <a:rPr lang="en-US" b="1" i="1" dirty="0">
                <a:solidFill>
                  <a:schemeClr val="accent1"/>
                </a:solidFill>
                <a:latin typeface="Times New Roman" charset="0"/>
                <a:ea typeface="Times New Roman" charset="0"/>
                <a:cs typeface="Times New Roman" charset="0"/>
              </a:rPr>
              <a:t>x</a:t>
            </a:r>
            <a:r>
              <a:rPr lang="en-US" sz="1800" b="1" baseline="-25000" dirty="0">
                <a:solidFill>
                  <a:schemeClr val="accent1"/>
                </a:solidFill>
              </a:rPr>
              <a:t>1</a:t>
            </a:r>
            <a:r>
              <a:rPr lang="en-US" sz="1800" b="1" dirty="0">
                <a:solidFill>
                  <a:schemeClr val="accent1"/>
                </a:solidFill>
              </a:rPr>
              <a:t> + 6</a:t>
            </a:r>
            <a:r>
              <a:rPr lang="en-US" b="1" i="1" dirty="0">
                <a:solidFill>
                  <a:schemeClr val="accent1"/>
                </a:solidFill>
                <a:latin typeface="Times New Roman" charset="0"/>
                <a:ea typeface="Times New Roman" charset="0"/>
                <a:cs typeface="Times New Roman" charset="0"/>
              </a:rPr>
              <a:t>x</a:t>
            </a:r>
            <a:r>
              <a:rPr lang="en-US" sz="1800" b="1" baseline="-25000" dirty="0">
                <a:solidFill>
                  <a:schemeClr val="accent1"/>
                </a:solidFill>
              </a:rPr>
              <a:t>2</a:t>
            </a:r>
            <a:r>
              <a:rPr lang="en-US" sz="1800" b="1" dirty="0">
                <a:solidFill>
                  <a:schemeClr val="accent1"/>
                </a:solidFill>
              </a:rPr>
              <a:t> = 1,566</a:t>
            </a:r>
          </a:p>
        </p:txBody>
      </p:sp>
      <p:sp>
        <p:nvSpPr>
          <p:cNvPr id="48" name="Line 36"/>
          <p:cNvSpPr>
            <a:spLocks noChangeShapeType="1"/>
          </p:cNvSpPr>
          <p:nvPr/>
        </p:nvSpPr>
        <p:spPr bwMode="auto">
          <a:xfrm flipH="1">
            <a:off x="3796328" y="3171891"/>
            <a:ext cx="1268413" cy="954088"/>
          </a:xfrm>
          <a:prstGeom prst="line">
            <a:avLst/>
          </a:prstGeom>
          <a:noFill/>
          <a:ln w="12700">
            <a:solidFill>
              <a:schemeClr val="accent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3" name="Rectangle 2"/>
          <p:cNvSpPr/>
          <p:nvPr/>
        </p:nvSpPr>
        <p:spPr>
          <a:xfrm>
            <a:off x="3580598" y="776523"/>
            <a:ext cx="5356459" cy="830997"/>
          </a:xfrm>
          <a:prstGeom prst="rect">
            <a:avLst/>
          </a:prstGeom>
          <a:solidFill>
            <a:schemeClr val="accent6">
              <a:lumMod val="20000"/>
              <a:lumOff val="80000"/>
            </a:schemeClr>
          </a:solidFill>
        </p:spPr>
        <p:txBody>
          <a:bodyPr wrap="square">
            <a:spAutoFit/>
          </a:bodyPr>
          <a:lstStyle/>
          <a:p>
            <a:pPr marL="466725" indent="-466725" algn="ctr">
              <a:defRPr/>
            </a:pPr>
            <a:r>
              <a:rPr lang="en-US" sz="2400" dirty="0"/>
              <a:t>The constraints of an LP problem defines its </a:t>
            </a:r>
            <a:r>
              <a:rPr lang="en-US" sz="2400" b="1" dirty="0"/>
              <a:t>feasible region</a:t>
            </a:r>
          </a:p>
        </p:txBody>
      </p:sp>
    </p:spTree>
    <p:extLst>
      <p:ext uri="{BB962C8B-B14F-4D97-AF65-F5344CB8AC3E}">
        <p14:creationId xmlns:p14="http://schemas.microsoft.com/office/powerpoint/2010/main" val="3770665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373"/>
                                        </p:tgtEl>
                                        <p:attrNameLst>
                                          <p:attrName>style.visibility</p:attrName>
                                        </p:attrNameLst>
                                      </p:cBhvr>
                                      <p:to>
                                        <p:strVal val="visible"/>
                                      </p:to>
                                    </p:set>
                                    <p:animEffect transition="in" filter="fade">
                                      <p:cBhvr>
                                        <p:cTn id="7" dur="500"/>
                                        <p:tgtEl>
                                          <p:spTgt spid="1437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500"/>
                                        <p:tgtEl>
                                          <p:spTgt spid="4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500"/>
                                        <p:tgtEl>
                                          <p:spTgt spid="4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fade">
                                      <p:cBhvr>
                                        <p:cTn id="16" dur="500"/>
                                        <p:tgtEl>
                                          <p:spTgt spid="4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4372"/>
                                        </p:tgtEl>
                                        <p:attrNameLst>
                                          <p:attrName>style.visibility</p:attrName>
                                        </p:attrNameLst>
                                      </p:cBhvr>
                                      <p:to>
                                        <p:strVal val="visible"/>
                                      </p:to>
                                    </p:set>
                                    <p:animEffect transition="in" filter="fade">
                                      <p:cBhvr>
                                        <p:cTn id="21" dur="500"/>
                                        <p:tgtEl>
                                          <p:spTgt spid="1437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8"/>
                                        </p:tgtEl>
                                        <p:attrNameLst>
                                          <p:attrName>style.visibility</p:attrName>
                                        </p:attrNameLst>
                                      </p:cBhvr>
                                      <p:to>
                                        <p:strVal val="visible"/>
                                      </p:to>
                                    </p:set>
                                    <p:animEffect transition="in" filter="fade">
                                      <p:cBhvr>
                                        <p:cTn id="24" dur="500"/>
                                        <p:tgtEl>
                                          <p:spTgt spid="4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6"/>
                                        </p:tgtEl>
                                        <p:attrNameLst>
                                          <p:attrName>style.visibility</p:attrName>
                                        </p:attrNameLst>
                                      </p:cBhvr>
                                      <p:to>
                                        <p:strVal val="visible"/>
                                      </p:to>
                                    </p:set>
                                    <p:animEffect transition="in" filter="fade">
                                      <p:cBhvr>
                                        <p:cTn id="30" dur="500"/>
                                        <p:tgtEl>
                                          <p:spTgt spid="4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4374"/>
                                        </p:tgtEl>
                                        <p:attrNameLst>
                                          <p:attrName>style.visibility</p:attrName>
                                        </p:attrNameLst>
                                      </p:cBhvr>
                                      <p:to>
                                        <p:strVal val="visible"/>
                                      </p:to>
                                    </p:set>
                                    <p:animEffect transition="in" filter="fade">
                                      <p:cBhvr>
                                        <p:cTn id="35" dur="500"/>
                                        <p:tgtEl>
                                          <p:spTgt spid="1437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4371"/>
                                        </p:tgtEl>
                                        <p:attrNameLst>
                                          <p:attrName>style.visibility</p:attrName>
                                        </p:attrNameLst>
                                      </p:cBhvr>
                                      <p:to>
                                        <p:strVal val="visible"/>
                                      </p:to>
                                    </p:set>
                                    <p:animEffect transition="in" filter="fade">
                                      <p:cBhvr>
                                        <p:cTn id="38" dur="500"/>
                                        <p:tgtEl>
                                          <p:spTgt spid="1437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4369"/>
                                        </p:tgtEl>
                                        <p:attrNameLst>
                                          <p:attrName>style.visibility</p:attrName>
                                        </p:attrNameLst>
                                      </p:cBhvr>
                                      <p:to>
                                        <p:strVal val="visible"/>
                                      </p:to>
                                    </p:set>
                                    <p:animEffect transition="in" filter="fade">
                                      <p:cBhvr>
                                        <p:cTn id="41" dur="500"/>
                                        <p:tgtEl>
                                          <p:spTgt spid="1436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4370"/>
                                        </p:tgtEl>
                                        <p:attrNameLst>
                                          <p:attrName>style.visibility</p:attrName>
                                        </p:attrNameLst>
                                      </p:cBhvr>
                                      <p:to>
                                        <p:strVal val="visible"/>
                                      </p:to>
                                    </p:set>
                                    <p:animEffect transition="in" filter="fade">
                                      <p:cBhvr>
                                        <p:cTn id="44" dur="500"/>
                                        <p:tgtEl>
                                          <p:spTgt spid="14370"/>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4338"/>
                                        </p:tgtEl>
                                        <p:attrNameLst>
                                          <p:attrName>style.visibility</p:attrName>
                                        </p:attrNameLst>
                                      </p:cBhvr>
                                      <p:to>
                                        <p:strVal val="visible"/>
                                      </p:to>
                                    </p:set>
                                    <p:animEffect transition="in" filter="fade">
                                      <p:cBhvr>
                                        <p:cTn id="49" dur="500"/>
                                        <p:tgtEl>
                                          <p:spTgt spid="1433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4375"/>
                                        </p:tgtEl>
                                        <p:attrNameLst>
                                          <p:attrName>style.visibility</p:attrName>
                                        </p:attrNameLst>
                                      </p:cBhvr>
                                      <p:to>
                                        <p:strVal val="visible"/>
                                      </p:to>
                                    </p:set>
                                    <p:animEffect transition="in" filter="fade">
                                      <p:cBhvr>
                                        <p:cTn id="52" dur="500"/>
                                        <p:tgtEl>
                                          <p:spTgt spid="1437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fade">
                                      <p:cBhvr>
                                        <p:cTn id="5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38" grpId="0" animBg="1"/>
      <p:bldP spid="14369" grpId="0"/>
      <p:bldP spid="14370" grpId="0"/>
      <p:bldP spid="14371" grpId="0" animBg="1"/>
      <p:bldP spid="14372" grpId="0" animBg="1"/>
      <p:bldP spid="14373" grpId="0" animBg="1"/>
      <p:bldP spid="14374" grpId="0" animBg="1"/>
      <p:bldP spid="14375" grpId="0"/>
      <p:bldP spid="43" grpId="0"/>
      <p:bldP spid="44" grpId="0"/>
      <p:bldP spid="45" grpId="0" animBg="1"/>
      <p:bldP spid="46" grpId="0"/>
      <p:bldP spid="47" grpId="0"/>
      <p:bldP spid="48" grpId="0" animBg="1"/>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Freeform 2" descr="70%"/>
          <p:cNvSpPr>
            <a:spLocks/>
          </p:cNvSpPr>
          <p:nvPr/>
        </p:nvSpPr>
        <p:spPr bwMode="auto">
          <a:xfrm>
            <a:off x="1504950" y="2886075"/>
            <a:ext cx="3783013" cy="3021013"/>
          </a:xfrm>
          <a:custGeom>
            <a:avLst/>
            <a:gdLst>
              <a:gd name="T0" fmla="*/ 0 w 2383"/>
              <a:gd name="T1" fmla="*/ 0 h 1903"/>
              <a:gd name="T2" fmla="*/ 0 w 2383"/>
              <a:gd name="T3" fmla="*/ 2147483647 h 1903"/>
              <a:gd name="T4" fmla="*/ 2147483647 w 2383"/>
              <a:gd name="T5" fmla="*/ 2147483647 h 1903"/>
              <a:gd name="T6" fmla="*/ 2147483647 w 2383"/>
              <a:gd name="T7" fmla="*/ 2147483647 h 1903"/>
              <a:gd name="T8" fmla="*/ 2147483647 w 2383"/>
              <a:gd name="T9" fmla="*/ 2147483647 h 1903"/>
              <a:gd name="T10" fmla="*/ 0 w 2383"/>
              <a:gd name="T11" fmla="*/ 0 h 1903"/>
              <a:gd name="T12" fmla="*/ 0 60000 65536"/>
              <a:gd name="T13" fmla="*/ 0 60000 65536"/>
              <a:gd name="T14" fmla="*/ 0 60000 65536"/>
              <a:gd name="T15" fmla="*/ 0 60000 65536"/>
              <a:gd name="T16" fmla="*/ 0 60000 65536"/>
              <a:gd name="T17" fmla="*/ 0 60000 65536"/>
              <a:gd name="T18" fmla="*/ 0 w 2383"/>
              <a:gd name="T19" fmla="*/ 0 h 1903"/>
              <a:gd name="T20" fmla="*/ 2383 w 2383"/>
              <a:gd name="T21" fmla="*/ 1903 h 1903"/>
            </a:gdLst>
            <a:ahLst/>
            <a:cxnLst>
              <a:cxn ang="T12">
                <a:pos x="T0" y="T1"/>
              </a:cxn>
              <a:cxn ang="T13">
                <a:pos x="T2" y="T3"/>
              </a:cxn>
              <a:cxn ang="T14">
                <a:pos x="T4" y="T5"/>
              </a:cxn>
              <a:cxn ang="T15">
                <a:pos x="T6" y="T7"/>
              </a:cxn>
              <a:cxn ang="T16">
                <a:pos x="T8" y="T9"/>
              </a:cxn>
              <a:cxn ang="T17">
                <a:pos x="T10" y="T11"/>
              </a:cxn>
            </a:cxnLst>
            <a:rect l="T18" t="T19" r="T20" b="T21"/>
            <a:pathLst>
              <a:path w="2383" h="1903">
                <a:moveTo>
                  <a:pt x="0" y="0"/>
                </a:moveTo>
                <a:lnTo>
                  <a:pt x="0" y="1902"/>
                </a:lnTo>
                <a:lnTo>
                  <a:pt x="2382" y="1896"/>
                </a:lnTo>
                <a:lnTo>
                  <a:pt x="1774" y="1186"/>
                </a:lnTo>
                <a:lnTo>
                  <a:pt x="1052" y="637"/>
                </a:lnTo>
                <a:lnTo>
                  <a:pt x="0" y="0"/>
                </a:lnTo>
              </a:path>
            </a:pathLst>
          </a:custGeom>
          <a:solidFill>
            <a:schemeClr val="accent1">
              <a:lumMod val="20000"/>
              <a:lumOff val="80000"/>
            </a:schemeClr>
          </a:solidFill>
          <a:ln w="12700" cap="rnd">
            <a:solidFill>
              <a:schemeClr val="tx1"/>
            </a:solidFill>
            <a:round/>
            <a:headEnd/>
            <a:tailEnd/>
          </a:ln>
        </p:spPr>
        <p:txBody>
          <a:bodyPr/>
          <a:lstStyle/>
          <a:p>
            <a:endParaRPr lang="en-US"/>
          </a:p>
        </p:txBody>
      </p:sp>
      <p:sp>
        <p:nvSpPr>
          <p:cNvPr id="17411" name="Line 3"/>
          <p:cNvSpPr>
            <a:spLocks noChangeShapeType="1"/>
          </p:cNvSpPr>
          <p:nvPr/>
        </p:nvSpPr>
        <p:spPr bwMode="auto">
          <a:xfrm>
            <a:off x="1419225" y="5910263"/>
            <a:ext cx="6181725" cy="0"/>
          </a:xfrm>
          <a:prstGeom prst="line">
            <a:avLst/>
          </a:prstGeom>
          <a:noFill/>
          <a:ln w="25400">
            <a:solidFill>
              <a:srgbClr val="FFFFFF"/>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7412" name="Line 4"/>
          <p:cNvSpPr>
            <a:spLocks noChangeShapeType="1"/>
          </p:cNvSpPr>
          <p:nvPr/>
        </p:nvSpPr>
        <p:spPr bwMode="auto">
          <a:xfrm>
            <a:off x="2560638"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13" name="Line 5"/>
          <p:cNvSpPr>
            <a:spLocks noChangeShapeType="1"/>
          </p:cNvSpPr>
          <p:nvPr/>
        </p:nvSpPr>
        <p:spPr bwMode="auto">
          <a:xfrm>
            <a:off x="3606800"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14" name="Line 6"/>
          <p:cNvSpPr>
            <a:spLocks noChangeShapeType="1"/>
          </p:cNvSpPr>
          <p:nvPr/>
        </p:nvSpPr>
        <p:spPr bwMode="auto">
          <a:xfrm>
            <a:off x="4652963"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15" name="Line 7"/>
          <p:cNvSpPr>
            <a:spLocks noChangeShapeType="1"/>
          </p:cNvSpPr>
          <p:nvPr/>
        </p:nvSpPr>
        <p:spPr bwMode="auto">
          <a:xfrm>
            <a:off x="5699125"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16" name="Line 8"/>
          <p:cNvSpPr>
            <a:spLocks noChangeShapeType="1"/>
          </p:cNvSpPr>
          <p:nvPr/>
        </p:nvSpPr>
        <p:spPr bwMode="auto">
          <a:xfrm>
            <a:off x="6745288"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17" name="Line 9"/>
          <p:cNvSpPr>
            <a:spLocks noChangeShapeType="1"/>
          </p:cNvSpPr>
          <p:nvPr/>
        </p:nvSpPr>
        <p:spPr bwMode="auto">
          <a:xfrm flipV="1">
            <a:off x="1514475" y="1022350"/>
            <a:ext cx="0" cy="4964113"/>
          </a:xfrm>
          <a:prstGeom prst="line">
            <a:avLst/>
          </a:prstGeom>
          <a:noFill/>
          <a:ln w="25400">
            <a:solidFill>
              <a:srgbClr val="FFFFFF"/>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7418" name="Line 10"/>
          <p:cNvSpPr>
            <a:spLocks noChangeShapeType="1"/>
          </p:cNvSpPr>
          <p:nvPr/>
        </p:nvSpPr>
        <p:spPr bwMode="auto">
          <a:xfrm flipH="1">
            <a:off x="1419225" y="5070475"/>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19" name="Line 11"/>
          <p:cNvSpPr>
            <a:spLocks noChangeShapeType="1"/>
          </p:cNvSpPr>
          <p:nvPr/>
        </p:nvSpPr>
        <p:spPr bwMode="auto">
          <a:xfrm flipH="1">
            <a:off x="1419225" y="4230688"/>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20" name="Line 12"/>
          <p:cNvSpPr>
            <a:spLocks noChangeShapeType="1"/>
          </p:cNvSpPr>
          <p:nvPr/>
        </p:nvSpPr>
        <p:spPr bwMode="auto">
          <a:xfrm flipH="1">
            <a:off x="1419225" y="3389313"/>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21" name="Line 13"/>
          <p:cNvSpPr>
            <a:spLocks noChangeShapeType="1"/>
          </p:cNvSpPr>
          <p:nvPr/>
        </p:nvSpPr>
        <p:spPr bwMode="auto">
          <a:xfrm flipH="1">
            <a:off x="1419225" y="2549525"/>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22" name="Line 14"/>
          <p:cNvSpPr>
            <a:spLocks noChangeShapeType="1"/>
          </p:cNvSpPr>
          <p:nvPr/>
        </p:nvSpPr>
        <p:spPr bwMode="auto">
          <a:xfrm flipH="1">
            <a:off x="1419225" y="1709738"/>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23" name="Rectangle 15"/>
          <p:cNvSpPr>
            <a:spLocks noChangeArrowheads="1"/>
          </p:cNvSpPr>
          <p:nvPr/>
        </p:nvSpPr>
        <p:spPr bwMode="auto">
          <a:xfrm>
            <a:off x="904875" y="838200"/>
            <a:ext cx="990600" cy="369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b="1" i="1" dirty="0">
                <a:latin typeface="Times New Roman" charset="0"/>
                <a:ea typeface="Times New Roman" charset="0"/>
                <a:cs typeface="Times New Roman" charset="0"/>
              </a:rPr>
              <a:t>x</a:t>
            </a:r>
            <a:r>
              <a:rPr lang="en-US" b="1" baseline="-25000" dirty="0"/>
              <a:t>2</a:t>
            </a:r>
          </a:p>
        </p:txBody>
      </p:sp>
      <p:sp>
        <p:nvSpPr>
          <p:cNvPr id="17424" name="Rectangle 16"/>
          <p:cNvSpPr>
            <a:spLocks noChangeArrowheads="1"/>
          </p:cNvSpPr>
          <p:nvPr/>
        </p:nvSpPr>
        <p:spPr bwMode="auto">
          <a:xfrm>
            <a:off x="7315200" y="6019800"/>
            <a:ext cx="990600" cy="369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i="1" dirty="0">
                <a:latin typeface="Times New Roman" charset="0"/>
                <a:ea typeface="Times New Roman" charset="0"/>
                <a:cs typeface="Times New Roman" charset="0"/>
              </a:rPr>
              <a:t>x</a:t>
            </a:r>
            <a:r>
              <a:rPr lang="en-US" b="1" baseline="-25000" dirty="0"/>
              <a:t>1</a:t>
            </a:r>
          </a:p>
        </p:txBody>
      </p:sp>
      <p:sp>
        <p:nvSpPr>
          <p:cNvPr id="17425" name="Rectangle 17"/>
          <p:cNvSpPr>
            <a:spLocks noChangeArrowheads="1"/>
          </p:cNvSpPr>
          <p:nvPr/>
        </p:nvSpPr>
        <p:spPr bwMode="auto">
          <a:xfrm>
            <a:off x="879475" y="15208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250</a:t>
            </a:r>
          </a:p>
        </p:txBody>
      </p:sp>
      <p:sp>
        <p:nvSpPr>
          <p:cNvPr id="17426" name="Rectangle 18"/>
          <p:cNvSpPr>
            <a:spLocks noChangeArrowheads="1"/>
          </p:cNvSpPr>
          <p:nvPr/>
        </p:nvSpPr>
        <p:spPr bwMode="auto">
          <a:xfrm>
            <a:off x="881063" y="239077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200</a:t>
            </a:r>
          </a:p>
        </p:txBody>
      </p:sp>
      <p:sp>
        <p:nvSpPr>
          <p:cNvPr id="17427" name="Rectangle 19"/>
          <p:cNvSpPr>
            <a:spLocks noChangeArrowheads="1"/>
          </p:cNvSpPr>
          <p:nvPr/>
        </p:nvSpPr>
        <p:spPr bwMode="auto">
          <a:xfrm>
            <a:off x="863600" y="32099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150</a:t>
            </a:r>
          </a:p>
        </p:txBody>
      </p:sp>
      <p:sp>
        <p:nvSpPr>
          <p:cNvPr id="17428" name="Rectangle 20"/>
          <p:cNvSpPr>
            <a:spLocks noChangeArrowheads="1"/>
          </p:cNvSpPr>
          <p:nvPr/>
        </p:nvSpPr>
        <p:spPr bwMode="auto">
          <a:xfrm>
            <a:off x="881063" y="406400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100</a:t>
            </a:r>
          </a:p>
        </p:txBody>
      </p:sp>
      <p:sp>
        <p:nvSpPr>
          <p:cNvPr id="17429" name="Rectangle 21"/>
          <p:cNvSpPr>
            <a:spLocks noChangeArrowheads="1"/>
          </p:cNvSpPr>
          <p:nvPr/>
        </p:nvSpPr>
        <p:spPr bwMode="auto">
          <a:xfrm>
            <a:off x="931863" y="48990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50</a:t>
            </a:r>
          </a:p>
        </p:txBody>
      </p:sp>
      <p:sp>
        <p:nvSpPr>
          <p:cNvPr id="17430" name="Rectangle 22"/>
          <p:cNvSpPr>
            <a:spLocks noChangeArrowheads="1"/>
          </p:cNvSpPr>
          <p:nvPr/>
        </p:nvSpPr>
        <p:spPr bwMode="auto">
          <a:xfrm>
            <a:off x="981075" y="573405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0</a:t>
            </a:r>
          </a:p>
        </p:txBody>
      </p:sp>
      <p:sp>
        <p:nvSpPr>
          <p:cNvPr id="17431" name="Rectangle 23"/>
          <p:cNvSpPr>
            <a:spLocks noChangeArrowheads="1"/>
          </p:cNvSpPr>
          <p:nvPr/>
        </p:nvSpPr>
        <p:spPr bwMode="auto">
          <a:xfrm>
            <a:off x="1233488" y="601980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0</a:t>
            </a:r>
          </a:p>
        </p:txBody>
      </p:sp>
      <p:sp>
        <p:nvSpPr>
          <p:cNvPr id="17432" name="Rectangle 24"/>
          <p:cNvSpPr>
            <a:spLocks noChangeArrowheads="1"/>
          </p:cNvSpPr>
          <p:nvPr/>
        </p:nvSpPr>
        <p:spPr bwMode="auto">
          <a:xfrm>
            <a:off x="2303463" y="6037263"/>
            <a:ext cx="5683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50</a:t>
            </a:r>
          </a:p>
        </p:txBody>
      </p:sp>
      <p:sp>
        <p:nvSpPr>
          <p:cNvPr id="17433" name="Rectangle 25"/>
          <p:cNvSpPr>
            <a:spLocks noChangeArrowheads="1"/>
          </p:cNvSpPr>
          <p:nvPr/>
        </p:nvSpPr>
        <p:spPr bwMode="auto">
          <a:xfrm>
            <a:off x="3305175" y="60039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100</a:t>
            </a:r>
          </a:p>
        </p:txBody>
      </p:sp>
      <p:sp>
        <p:nvSpPr>
          <p:cNvPr id="17434" name="Rectangle 26"/>
          <p:cNvSpPr>
            <a:spLocks noChangeArrowheads="1"/>
          </p:cNvSpPr>
          <p:nvPr/>
        </p:nvSpPr>
        <p:spPr bwMode="auto">
          <a:xfrm>
            <a:off x="4340225" y="601980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150</a:t>
            </a:r>
          </a:p>
        </p:txBody>
      </p:sp>
      <p:sp>
        <p:nvSpPr>
          <p:cNvPr id="17435" name="Rectangle 27"/>
          <p:cNvSpPr>
            <a:spLocks noChangeArrowheads="1"/>
          </p:cNvSpPr>
          <p:nvPr/>
        </p:nvSpPr>
        <p:spPr bwMode="auto">
          <a:xfrm>
            <a:off x="5394325" y="603567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200</a:t>
            </a:r>
          </a:p>
        </p:txBody>
      </p:sp>
      <p:sp>
        <p:nvSpPr>
          <p:cNvPr id="17436" name="Rectangle 28"/>
          <p:cNvSpPr>
            <a:spLocks noChangeArrowheads="1"/>
          </p:cNvSpPr>
          <p:nvPr/>
        </p:nvSpPr>
        <p:spPr bwMode="auto">
          <a:xfrm>
            <a:off x="6445250" y="603567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250</a:t>
            </a:r>
          </a:p>
        </p:txBody>
      </p:sp>
      <p:sp>
        <p:nvSpPr>
          <p:cNvPr id="17437" name="Line 29"/>
          <p:cNvSpPr>
            <a:spLocks noChangeShapeType="1"/>
          </p:cNvSpPr>
          <p:nvPr/>
        </p:nvSpPr>
        <p:spPr bwMode="auto">
          <a:xfrm flipH="1">
            <a:off x="4456113" y="4700588"/>
            <a:ext cx="1403350" cy="890587"/>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7438" name="Rectangle 30"/>
          <p:cNvSpPr>
            <a:spLocks noChangeArrowheads="1"/>
          </p:cNvSpPr>
          <p:nvPr/>
        </p:nvSpPr>
        <p:spPr bwMode="auto">
          <a:xfrm>
            <a:off x="3902075" y="2206625"/>
            <a:ext cx="24574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lgn="ctr">
              <a:spcBef>
                <a:spcPct val="50000"/>
              </a:spcBef>
            </a:pPr>
            <a:r>
              <a:rPr lang="en-US" sz="1800" b="1"/>
              <a:t>objective function </a:t>
            </a:r>
          </a:p>
        </p:txBody>
      </p:sp>
      <p:sp>
        <p:nvSpPr>
          <p:cNvPr id="17439" name="Rectangle 31"/>
          <p:cNvSpPr>
            <a:spLocks noChangeArrowheads="1"/>
          </p:cNvSpPr>
          <p:nvPr/>
        </p:nvSpPr>
        <p:spPr bwMode="auto">
          <a:xfrm>
            <a:off x="3492500" y="2520950"/>
            <a:ext cx="3776663"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lgn="ctr">
              <a:spcBef>
                <a:spcPct val="50000"/>
              </a:spcBef>
            </a:pPr>
            <a:r>
              <a:rPr lang="en-US" sz="1800" b="1" dirty="0"/>
              <a:t>350</a:t>
            </a:r>
            <a:r>
              <a:rPr lang="en-US" b="1" i="1" dirty="0">
                <a:latin typeface="Times New Roman" charset="0"/>
                <a:ea typeface="Times New Roman" charset="0"/>
                <a:cs typeface="Times New Roman" charset="0"/>
              </a:rPr>
              <a:t>x</a:t>
            </a:r>
            <a:r>
              <a:rPr lang="en-US" sz="1800" b="1" baseline="-25000" dirty="0"/>
              <a:t>1</a:t>
            </a:r>
            <a:r>
              <a:rPr lang="en-US" sz="1800" b="1" dirty="0"/>
              <a:t> + 300</a:t>
            </a:r>
            <a:r>
              <a:rPr lang="en-US" b="1" i="1" dirty="0">
                <a:latin typeface="Times New Roman" charset="0"/>
                <a:ea typeface="Times New Roman" charset="0"/>
                <a:cs typeface="Times New Roman" charset="0"/>
              </a:rPr>
              <a:t>x</a:t>
            </a:r>
            <a:r>
              <a:rPr lang="en-US" sz="1800" b="1" baseline="-25000" dirty="0"/>
              <a:t>2</a:t>
            </a:r>
            <a:r>
              <a:rPr lang="en-US" sz="1800" b="1" dirty="0"/>
              <a:t> = 35,000</a:t>
            </a:r>
          </a:p>
        </p:txBody>
      </p:sp>
      <p:sp>
        <p:nvSpPr>
          <p:cNvPr id="17440" name="Line 32"/>
          <p:cNvSpPr>
            <a:spLocks noChangeShapeType="1"/>
          </p:cNvSpPr>
          <p:nvPr/>
        </p:nvSpPr>
        <p:spPr bwMode="auto">
          <a:xfrm flipH="1">
            <a:off x="1816100" y="2686050"/>
            <a:ext cx="2220913" cy="1455738"/>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7441" name="Line 33"/>
          <p:cNvSpPr>
            <a:spLocks noChangeShapeType="1"/>
          </p:cNvSpPr>
          <p:nvPr/>
        </p:nvSpPr>
        <p:spPr bwMode="auto">
          <a:xfrm>
            <a:off x="1514475" y="2895600"/>
            <a:ext cx="1681163" cy="1009650"/>
          </a:xfrm>
          <a:prstGeom prst="line">
            <a:avLst/>
          </a:prstGeom>
          <a:noFill/>
          <a:ln w="254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42" name="Line 34"/>
          <p:cNvSpPr>
            <a:spLocks noChangeShapeType="1"/>
          </p:cNvSpPr>
          <p:nvPr/>
        </p:nvSpPr>
        <p:spPr bwMode="auto">
          <a:xfrm>
            <a:off x="3181350" y="3895725"/>
            <a:ext cx="1152525" cy="876300"/>
          </a:xfrm>
          <a:prstGeom prst="line">
            <a:avLst/>
          </a:prstGeom>
          <a:noFill/>
          <a:ln w="254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43" name="Line 35"/>
          <p:cNvSpPr>
            <a:spLocks noChangeShapeType="1"/>
          </p:cNvSpPr>
          <p:nvPr/>
        </p:nvSpPr>
        <p:spPr bwMode="auto">
          <a:xfrm>
            <a:off x="4324350" y="4772025"/>
            <a:ext cx="971550" cy="1133475"/>
          </a:xfrm>
          <a:prstGeom prst="line">
            <a:avLst/>
          </a:prstGeom>
          <a:noFill/>
          <a:ln w="254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44" name="Line 36"/>
          <p:cNvSpPr>
            <a:spLocks noChangeShapeType="1"/>
          </p:cNvSpPr>
          <p:nvPr/>
        </p:nvSpPr>
        <p:spPr bwMode="auto">
          <a:xfrm flipH="1" flipV="1">
            <a:off x="1533525" y="4019550"/>
            <a:ext cx="2076450" cy="188595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45" name="Line 37"/>
          <p:cNvSpPr>
            <a:spLocks noChangeShapeType="1"/>
          </p:cNvSpPr>
          <p:nvPr/>
        </p:nvSpPr>
        <p:spPr bwMode="auto">
          <a:xfrm flipH="1" flipV="1">
            <a:off x="1524000" y="3076575"/>
            <a:ext cx="3133725" cy="2828925"/>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7446" name="Rectangle 38"/>
          <p:cNvSpPr>
            <a:spLocks noChangeArrowheads="1"/>
          </p:cNvSpPr>
          <p:nvPr/>
        </p:nvSpPr>
        <p:spPr bwMode="auto">
          <a:xfrm>
            <a:off x="5851525" y="4400550"/>
            <a:ext cx="2328863"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lgn="ctr">
              <a:spcBef>
                <a:spcPct val="50000"/>
              </a:spcBef>
            </a:pPr>
            <a:r>
              <a:rPr lang="en-US" sz="1800" b="1" dirty="0"/>
              <a:t>objective function </a:t>
            </a:r>
          </a:p>
        </p:txBody>
      </p:sp>
      <p:sp>
        <p:nvSpPr>
          <p:cNvPr id="17447" name="Rectangle 39"/>
          <p:cNvSpPr>
            <a:spLocks noChangeArrowheads="1"/>
          </p:cNvSpPr>
          <p:nvPr/>
        </p:nvSpPr>
        <p:spPr bwMode="auto">
          <a:xfrm>
            <a:off x="5786438" y="4760913"/>
            <a:ext cx="27654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lgn="ctr">
              <a:spcBef>
                <a:spcPct val="50000"/>
              </a:spcBef>
            </a:pPr>
            <a:r>
              <a:rPr lang="en-US" sz="1800" b="1" dirty="0"/>
              <a:t>350</a:t>
            </a:r>
            <a:r>
              <a:rPr lang="en-US" b="1" i="1" dirty="0">
                <a:latin typeface="Times New Roman" charset="0"/>
                <a:ea typeface="Times New Roman" charset="0"/>
                <a:cs typeface="Times New Roman" charset="0"/>
              </a:rPr>
              <a:t>x</a:t>
            </a:r>
            <a:r>
              <a:rPr lang="en-US" sz="1800" b="1" baseline="-25000" dirty="0"/>
              <a:t>1</a:t>
            </a:r>
            <a:r>
              <a:rPr lang="en-US" sz="1800" b="1" dirty="0"/>
              <a:t> + 300</a:t>
            </a:r>
            <a:r>
              <a:rPr lang="en-US" b="1" i="1" dirty="0">
                <a:latin typeface="Times New Roman" charset="0"/>
                <a:ea typeface="Times New Roman" charset="0"/>
                <a:cs typeface="Times New Roman" charset="0"/>
              </a:rPr>
              <a:t>x</a:t>
            </a:r>
            <a:r>
              <a:rPr lang="en-US" sz="1800" b="1" baseline="-25000" dirty="0"/>
              <a:t>2</a:t>
            </a:r>
            <a:r>
              <a:rPr lang="en-US" sz="1800" b="1" dirty="0"/>
              <a:t> = 52,500</a:t>
            </a:r>
          </a:p>
        </p:txBody>
      </p:sp>
      <p:sp>
        <p:nvSpPr>
          <p:cNvPr id="317480" name="Line 40"/>
          <p:cNvSpPr>
            <a:spLocks noChangeShapeType="1"/>
          </p:cNvSpPr>
          <p:nvPr/>
        </p:nvSpPr>
        <p:spPr bwMode="auto">
          <a:xfrm flipH="1" flipV="1">
            <a:off x="1514475" y="2122488"/>
            <a:ext cx="4025900" cy="3794125"/>
          </a:xfrm>
          <a:prstGeom prst="line">
            <a:avLst/>
          </a:prstGeom>
          <a:noFill/>
          <a:ln w="28575">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grpSp>
        <p:nvGrpSpPr>
          <p:cNvPr id="2" name="Group 41"/>
          <p:cNvGrpSpPr>
            <a:grpSpLocks/>
          </p:cNvGrpSpPr>
          <p:nvPr/>
        </p:nvGrpSpPr>
        <p:grpSpPr bwMode="auto">
          <a:xfrm>
            <a:off x="4406900" y="3598863"/>
            <a:ext cx="3898901" cy="1092200"/>
            <a:chOff x="2776" y="2267"/>
            <a:chExt cx="2456" cy="688"/>
          </a:xfrm>
        </p:grpSpPr>
        <p:sp>
          <p:nvSpPr>
            <p:cNvPr id="17454" name="Line 42"/>
            <p:cNvSpPr>
              <a:spLocks noChangeShapeType="1"/>
            </p:cNvSpPr>
            <p:nvPr/>
          </p:nvSpPr>
          <p:spPr bwMode="auto">
            <a:xfrm flipH="1">
              <a:off x="2776" y="2394"/>
              <a:ext cx="884" cy="561"/>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7455" name="Rectangle 43"/>
            <p:cNvSpPr>
              <a:spLocks noChangeArrowheads="1"/>
            </p:cNvSpPr>
            <p:nvPr/>
          </p:nvSpPr>
          <p:spPr bwMode="auto">
            <a:xfrm>
              <a:off x="3614" y="2267"/>
              <a:ext cx="1618" cy="4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spcBef>
                  <a:spcPct val="50000"/>
                </a:spcBef>
              </a:pPr>
              <a:r>
                <a:rPr lang="en-US" sz="1800" b="1" dirty="0"/>
                <a:t>optimal </a:t>
              </a:r>
              <a:r>
                <a:rPr lang="en-US" sz="1800" b="1" dirty="0" smtClean="0"/>
                <a:t>solution</a:t>
              </a:r>
            </a:p>
            <a:p>
              <a:pPr algn="ctr">
                <a:spcBef>
                  <a:spcPct val="50000"/>
                </a:spcBef>
              </a:pPr>
              <a:r>
                <a:rPr lang="en-US" altLang="zh-CN" b="1" dirty="0"/>
                <a:t>350</a:t>
              </a:r>
              <a:r>
                <a:rPr lang="en-US" altLang="zh-CN" b="1" i="1" dirty="0">
                  <a:latin typeface="Times New Roman" charset="0"/>
                  <a:ea typeface="Times New Roman" charset="0"/>
                  <a:cs typeface="Times New Roman" charset="0"/>
                </a:rPr>
                <a:t>x</a:t>
              </a:r>
              <a:r>
                <a:rPr lang="en-US" altLang="zh-CN" b="1" baseline="-25000" dirty="0"/>
                <a:t>1</a:t>
              </a:r>
              <a:r>
                <a:rPr lang="en-US" altLang="zh-CN" b="1" dirty="0"/>
                <a:t> + 300</a:t>
              </a:r>
              <a:r>
                <a:rPr lang="en-US" altLang="zh-CN" b="1" i="1" dirty="0">
                  <a:latin typeface="Times New Roman" charset="0"/>
                  <a:ea typeface="Times New Roman" charset="0"/>
                  <a:cs typeface="Times New Roman" charset="0"/>
                </a:rPr>
                <a:t>x</a:t>
              </a:r>
              <a:r>
                <a:rPr lang="en-US" altLang="zh-CN" b="1" baseline="-25000" dirty="0"/>
                <a:t>2</a:t>
              </a:r>
              <a:r>
                <a:rPr lang="en-US" altLang="zh-CN" b="1" dirty="0"/>
                <a:t> </a:t>
              </a:r>
              <a:r>
                <a:rPr lang="en-US" altLang="zh-CN" b="1" dirty="0" smtClean="0"/>
                <a:t>=66,100</a:t>
              </a:r>
              <a:r>
                <a:rPr lang="en-US" sz="1800" b="1" dirty="0" smtClean="0"/>
                <a:t> </a:t>
              </a:r>
              <a:r>
                <a:rPr lang="zh-CN" altLang="en-US" sz="1800" b="1" dirty="0" smtClean="0"/>
                <a:t> </a:t>
              </a:r>
              <a:endParaRPr lang="en-US" sz="1800" b="1" dirty="0"/>
            </a:p>
          </p:txBody>
        </p:sp>
      </p:grpSp>
      <p:sp>
        <p:nvSpPr>
          <p:cNvPr id="17450" name="Line 44"/>
          <p:cNvSpPr>
            <a:spLocks noChangeShapeType="1"/>
          </p:cNvSpPr>
          <p:nvPr/>
        </p:nvSpPr>
        <p:spPr bwMode="auto">
          <a:xfrm>
            <a:off x="1419225" y="5910263"/>
            <a:ext cx="6181725" cy="0"/>
          </a:xfrm>
          <a:prstGeom prst="line">
            <a:avLst/>
          </a:prstGeom>
          <a:noFill/>
          <a:ln w="25400">
            <a:solidFill>
              <a:schemeClr val="tx2"/>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7451" name="Line 45"/>
          <p:cNvSpPr>
            <a:spLocks noChangeShapeType="1"/>
          </p:cNvSpPr>
          <p:nvPr/>
        </p:nvSpPr>
        <p:spPr bwMode="auto">
          <a:xfrm flipV="1">
            <a:off x="1514475" y="1022350"/>
            <a:ext cx="0" cy="4964113"/>
          </a:xfrm>
          <a:prstGeom prst="line">
            <a:avLst/>
          </a:prstGeom>
          <a:noFill/>
          <a:ln w="25400">
            <a:solidFill>
              <a:schemeClr val="tx2"/>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3" name="Title 2"/>
          <p:cNvSpPr>
            <a:spLocks noGrp="1"/>
          </p:cNvSpPr>
          <p:nvPr>
            <p:ph type="title"/>
          </p:nvPr>
        </p:nvSpPr>
        <p:spPr/>
        <p:txBody>
          <a:bodyPr>
            <a:normAutofit fontScale="90000"/>
          </a:bodyPr>
          <a:lstStyle/>
          <a:p>
            <a:r>
              <a:rPr lang="en-US" dirty="0"/>
              <a:t>Solving LP Problems: A Graphical Approach</a:t>
            </a:r>
          </a:p>
        </p:txBody>
      </p:sp>
      <p:sp>
        <p:nvSpPr>
          <p:cNvPr id="47" name="Oval 46"/>
          <p:cNvSpPr/>
          <p:nvPr/>
        </p:nvSpPr>
        <p:spPr>
          <a:xfrm>
            <a:off x="4262166" y="4708163"/>
            <a:ext cx="108000" cy="108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3005" y="757270"/>
            <a:ext cx="3970421" cy="1200329"/>
          </a:xfrm>
          <a:prstGeom prst="rect">
            <a:avLst/>
          </a:prstGeom>
          <a:solidFill>
            <a:schemeClr val="accent6">
              <a:lumMod val="20000"/>
              <a:lumOff val="80000"/>
            </a:schemeClr>
          </a:solidFill>
        </p:spPr>
        <p:txBody>
          <a:bodyPr wrap="square">
            <a:spAutoFit/>
          </a:bodyPr>
          <a:lstStyle/>
          <a:p>
            <a:pPr marL="9525" algn="ctr">
              <a:defRPr/>
            </a:pPr>
            <a:r>
              <a:rPr lang="en-US" sz="2400" dirty="0"/>
              <a:t>The best point in the feasible region is the </a:t>
            </a:r>
            <a:r>
              <a:rPr lang="en-US" sz="2400" b="1" dirty="0"/>
              <a:t>optimal solution </a:t>
            </a:r>
            <a:r>
              <a:rPr lang="en-US" sz="2400" dirty="0"/>
              <a:t>to the problem</a:t>
            </a:r>
          </a:p>
        </p:txBody>
      </p:sp>
    </p:spTree>
    <p:extLst>
      <p:ext uri="{BB962C8B-B14F-4D97-AF65-F5344CB8AC3E}">
        <p14:creationId xmlns:p14="http://schemas.microsoft.com/office/powerpoint/2010/main" val="244276591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444"/>
                                        </p:tgtEl>
                                        <p:attrNameLst>
                                          <p:attrName>style.visibility</p:attrName>
                                        </p:attrNameLst>
                                      </p:cBhvr>
                                      <p:to>
                                        <p:strVal val="visible"/>
                                      </p:to>
                                    </p:set>
                                    <p:animEffect transition="in" filter="fade">
                                      <p:cBhvr>
                                        <p:cTn id="7" dur="500"/>
                                        <p:tgtEl>
                                          <p:spTgt spid="1744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440"/>
                                        </p:tgtEl>
                                        <p:attrNameLst>
                                          <p:attrName>style.visibility</p:attrName>
                                        </p:attrNameLst>
                                      </p:cBhvr>
                                      <p:to>
                                        <p:strVal val="visible"/>
                                      </p:to>
                                    </p:set>
                                    <p:animEffect transition="in" filter="fade">
                                      <p:cBhvr>
                                        <p:cTn id="10" dur="500"/>
                                        <p:tgtEl>
                                          <p:spTgt spid="1744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439"/>
                                        </p:tgtEl>
                                        <p:attrNameLst>
                                          <p:attrName>style.visibility</p:attrName>
                                        </p:attrNameLst>
                                      </p:cBhvr>
                                      <p:to>
                                        <p:strVal val="visible"/>
                                      </p:to>
                                    </p:set>
                                    <p:animEffect transition="in" filter="fade">
                                      <p:cBhvr>
                                        <p:cTn id="13" dur="500"/>
                                        <p:tgtEl>
                                          <p:spTgt spid="1743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438"/>
                                        </p:tgtEl>
                                        <p:attrNameLst>
                                          <p:attrName>style.visibility</p:attrName>
                                        </p:attrNameLst>
                                      </p:cBhvr>
                                      <p:to>
                                        <p:strVal val="visible"/>
                                      </p:to>
                                    </p:set>
                                    <p:animEffect transition="in" filter="fade">
                                      <p:cBhvr>
                                        <p:cTn id="16" dur="500"/>
                                        <p:tgtEl>
                                          <p:spTgt spid="1743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7445"/>
                                        </p:tgtEl>
                                        <p:attrNameLst>
                                          <p:attrName>style.visibility</p:attrName>
                                        </p:attrNameLst>
                                      </p:cBhvr>
                                      <p:to>
                                        <p:strVal val="visible"/>
                                      </p:to>
                                    </p:set>
                                    <p:animEffect transition="in" filter="fade">
                                      <p:cBhvr>
                                        <p:cTn id="21" dur="500"/>
                                        <p:tgtEl>
                                          <p:spTgt spid="1744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437"/>
                                        </p:tgtEl>
                                        <p:attrNameLst>
                                          <p:attrName>style.visibility</p:attrName>
                                        </p:attrNameLst>
                                      </p:cBhvr>
                                      <p:to>
                                        <p:strVal val="visible"/>
                                      </p:to>
                                    </p:set>
                                    <p:animEffect transition="in" filter="fade">
                                      <p:cBhvr>
                                        <p:cTn id="24" dur="500"/>
                                        <p:tgtEl>
                                          <p:spTgt spid="174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7446"/>
                                        </p:tgtEl>
                                        <p:attrNameLst>
                                          <p:attrName>style.visibility</p:attrName>
                                        </p:attrNameLst>
                                      </p:cBhvr>
                                      <p:to>
                                        <p:strVal val="visible"/>
                                      </p:to>
                                    </p:set>
                                    <p:animEffect transition="in" filter="fade">
                                      <p:cBhvr>
                                        <p:cTn id="27" dur="500"/>
                                        <p:tgtEl>
                                          <p:spTgt spid="1744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7447"/>
                                        </p:tgtEl>
                                        <p:attrNameLst>
                                          <p:attrName>style.visibility</p:attrName>
                                        </p:attrNameLst>
                                      </p:cBhvr>
                                      <p:to>
                                        <p:strVal val="visible"/>
                                      </p:to>
                                    </p:set>
                                    <p:animEffect transition="in" filter="fade">
                                      <p:cBhvr>
                                        <p:cTn id="30" dur="500"/>
                                        <p:tgtEl>
                                          <p:spTgt spid="1744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17480"/>
                                        </p:tgtEl>
                                        <p:attrNameLst>
                                          <p:attrName>style.visibility</p:attrName>
                                        </p:attrNameLst>
                                      </p:cBhvr>
                                      <p:to>
                                        <p:strVal val="visible"/>
                                      </p:to>
                                    </p:set>
                                    <p:animEffect transition="in" filter="fade">
                                      <p:cBhvr>
                                        <p:cTn id="35" dur="500"/>
                                        <p:tgtEl>
                                          <p:spTgt spid="317480"/>
                                        </p:tgtEl>
                                      </p:cBhvr>
                                    </p:animEffect>
                                  </p:childTnLst>
                                </p:cTn>
                              </p:par>
                              <p:par>
                                <p:cTn id="36" presetID="10" presetClass="entr" presetSubtype="0" fill="hold" nodeType="with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fade">
                                      <p:cBhvr>
                                        <p:cTn id="38" dur="500"/>
                                        <p:tgtEl>
                                          <p:spTgt spid="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7"/>
                                        </p:tgtEl>
                                        <p:attrNameLst>
                                          <p:attrName>style.visibility</p:attrName>
                                        </p:attrNameLst>
                                      </p:cBhvr>
                                      <p:to>
                                        <p:strVal val="visible"/>
                                      </p:to>
                                    </p:set>
                                    <p:animEffect transition="in" filter="fade">
                                      <p:cBhvr>
                                        <p:cTn id="41" dur="500"/>
                                        <p:tgtEl>
                                          <p:spTgt spid="4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37" grpId="0" animBg="1"/>
      <p:bldP spid="17438" grpId="0"/>
      <p:bldP spid="17439" grpId="0"/>
      <p:bldP spid="17440" grpId="0" animBg="1"/>
      <p:bldP spid="17444" grpId="0" animBg="1"/>
      <p:bldP spid="17445" grpId="0" animBg="1"/>
      <p:bldP spid="17446" grpId="0"/>
      <p:bldP spid="17447" grpId="0"/>
      <p:bldP spid="317480" grpId="0" animBg="1"/>
      <p:bldP spid="47" grpId="0" animBg="1"/>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533400" y="838200"/>
            <a:ext cx="7442200" cy="5565776"/>
            <a:chOff x="533400" y="838200"/>
            <a:chExt cx="7442200" cy="5565776"/>
          </a:xfrm>
        </p:grpSpPr>
        <p:sp>
          <p:nvSpPr>
            <p:cNvPr id="19464" name="Freeform 4" descr="70%"/>
            <p:cNvSpPr>
              <a:spLocks/>
            </p:cNvSpPr>
            <p:nvPr/>
          </p:nvSpPr>
          <p:spPr bwMode="auto">
            <a:xfrm>
              <a:off x="1174750" y="2886075"/>
              <a:ext cx="3783013" cy="3021013"/>
            </a:xfrm>
            <a:custGeom>
              <a:avLst/>
              <a:gdLst>
                <a:gd name="T0" fmla="*/ 0 w 2383"/>
                <a:gd name="T1" fmla="*/ 0 h 1903"/>
                <a:gd name="T2" fmla="*/ 0 w 2383"/>
                <a:gd name="T3" fmla="*/ 1902 h 1903"/>
                <a:gd name="T4" fmla="*/ 2382 w 2383"/>
                <a:gd name="T5" fmla="*/ 1896 h 1903"/>
                <a:gd name="T6" fmla="*/ 1774 w 2383"/>
                <a:gd name="T7" fmla="*/ 1186 h 1903"/>
                <a:gd name="T8" fmla="*/ 1052 w 2383"/>
                <a:gd name="T9" fmla="*/ 637 h 1903"/>
                <a:gd name="T10" fmla="*/ 0 w 2383"/>
                <a:gd name="T11" fmla="*/ 0 h 1903"/>
                <a:gd name="T12" fmla="*/ 0 60000 65536"/>
                <a:gd name="T13" fmla="*/ 0 60000 65536"/>
                <a:gd name="T14" fmla="*/ 0 60000 65536"/>
                <a:gd name="T15" fmla="*/ 0 60000 65536"/>
                <a:gd name="T16" fmla="*/ 0 60000 65536"/>
                <a:gd name="T17" fmla="*/ 0 60000 65536"/>
                <a:gd name="T18" fmla="*/ 0 w 2383"/>
                <a:gd name="T19" fmla="*/ 0 h 1903"/>
                <a:gd name="T20" fmla="*/ 2383 w 2383"/>
                <a:gd name="T21" fmla="*/ 1903 h 1903"/>
              </a:gdLst>
              <a:ahLst/>
              <a:cxnLst>
                <a:cxn ang="T12">
                  <a:pos x="T0" y="T1"/>
                </a:cxn>
                <a:cxn ang="T13">
                  <a:pos x="T2" y="T3"/>
                </a:cxn>
                <a:cxn ang="T14">
                  <a:pos x="T4" y="T5"/>
                </a:cxn>
                <a:cxn ang="T15">
                  <a:pos x="T6" y="T7"/>
                </a:cxn>
                <a:cxn ang="T16">
                  <a:pos x="T8" y="T9"/>
                </a:cxn>
                <a:cxn ang="T17">
                  <a:pos x="T10" y="T11"/>
                </a:cxn>
              </a:cxnLst>
              <a:rect l="T18" t="T19" r="T20" b="T21"/>
              <a:pathLst>
                <a:path w="2383" h="1903">
                  <a:moveTo>
                    <a:pt x="0" y="0"/>
                  </a:moveTo>
                  <a:lnTo>
                    <a:pt x="0" y="1902"/>
                  </a:lnTo>
                  <a:lnTo>
                    <a:pt x="2382" y="1896"/>
                  </a:lnTo>
                  <a:lnTo>
                    <a:pt x="1774" y="1186"/>
                  </a:lnTo>
                  <a:lnTo>
                    <a:pt x="1052" y="637"/>
                  </a:lnTo>
                  <a:lnTo>
                    <a:pt x="0" y="0"/>
                  </a:lnTo>
                </a:path>
              </a:pathLst>
            </a:custGeom>
            <a:solidFill>
              <a:schemeClr val="accent1">
                <a:lumMod val="20000"/>
                <a:lumOff val="80000"/>
              </a:schemeClr>
            </a:solidFill>
            <a:ln w="12700" cap="rnd">
              <a:solidFill>
                <a:schemeClr val="tx1"/>
              </a:solidFill>
              <a:round/>
              <a:headEnd/>
              <a:tailEnd/>
            </a:ln>
          </p:spPr>
          <p:txBody>
            <a:bodyPr/>
            <a:lstStyle/>
            <a:p>
              <a:endParaRPr lang="en-US"/>
            </a:p>
          </p:txBody>
        </p:sp>
        <p:sp>
          <p:nvSpPr>
            <p:cNvPr id="19465" name="Line 5"/>
            <p:cNvSpPr>
              <a:spLocks noChangeShapeType="1"/>
            </p:cNvSpPr>
            <p:nvPr/>
          </p:nvSpPr>
          <p:spPr bwMode="auto">
            <a:xfrm>
              <a:off x="1089025" y="5910263"/>
              <a:ext cx="6181725" cy="0"/>
            </a:xfrm>
            <a:prstGeom prst="line">
              <a:avLst/>
            </a:prstGeom>
            <a:noFill/>
            <a:ln w="25400">
              <a:solidFill>
                <a:srgbClr val="FFFFFF"/>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466" name="Line 6"/>
            <p:cNvSpPr>
              <a:spLocks noChangeShapeType="1"/>
            </p:cNvSpPr>
            <p:nvPr/>
          </p:nvSpPr>
          <p:spPr bwMode="auto">
            <a:xfrm>
              <a:off x="2230438"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7" name="Line 7"/>
            <p:cNvSpPr>
              <a:spLocks noChangeShapeType="1"/>
            </p:cNvSpPr>
            <p:nvPr/>
          </p:nvSpPr>
          <p:spPr bwMode="auto">
            <a:xfrm>
              <a:off x="3276600"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8" name="Line 8"/>
            <p:cNvSpPr>
              <a:spLocks noChangeShapeType="1"/>
            </p:cNvSpPr>
            <p:nvPr/>
          </p:nvSpPr>
          <p:spPr bwMode="auto">
            <a:xfrm>
              <a:off x="4322763"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9" name="Line 9"/>
            <p:cNvSpPr>
              <a:spLocks noChangeShapeType="1"/>
            </p:cNvSpPr>
            <p:nvPr/>
          </p:nvSpPr>
          <p:spPr bwMode="auto">
            <a:xfrm>
              <a:off x="5368925"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0" name="Line 10"/>
            <p:cNvSpPr>
              <a:spLocks noChangeShapeType="1"/>
            </p:cNvSpPr>
            <p:nvPr/>
          </p:nvSpPr>
          <p:spPr bwMode="auto">
            <a:xfrm>
              <a:off x="6415088" y="5910263"/>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1" name="Line 11"/>
            <p:cNvSpPr>
              <a:spLocks noChangeShapeType="1"/>
            </p:cNvSpPr>
            <p:nvPr/>
          </p:nvSpPr>
          <p:spPr bwMode="auto">
            <a:xfrm flipV="1">
              <a:off x="1184275" y="1022350"/>
              <a:ext cx="0" cy="4964113"/>
            </a:xfrm>
            <a:prstGeom prst="line">
              <a:avLst/>
            </a:prstGeom>
            <a:noFill/>
            <a:ln w="25400">
              <a:solidFill>
                <a:srgbClr val="FFFFFF"/>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472" name="Line 12"/>
            <p:cNvSpPr>
              <a:spLocks noChangeShapeType="1"/>
            </p:cNvSpPr>
            <p:nvPr/>
          </p:nvSpPr>
          <p:spPr bwMode="auto">
            <a:xfrm flipH="1">
              <a:off x="1089025" y="5070475"/>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3" name="Line 13"/>
            <p:cNvSpPr>
              <a:spLocks noChangeShapeType="1"/>
            </p:cNvSpPr>
            <p:nvPr/>
          </p:nvSpPr>
          <p:spPr bwMode="auto">
            <a:xfrm flipH="1">
              <a:off x="1089025" y="4230688"/>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4" name="Line 14"/>
            <p:cNvSpPr>
              <a:spLocks noChangeShapeType="1"/>
            </p:cNvSpPr>
            <p:nvPr/>
          </p:nvSpPr>
          <p:spPr bwMode="auto">
            <a:xfrm flipH="1">
              <a:off x="1089025" y="3389313"/>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5" name="Line 15"/>
            <p:cNvSpPr>
              <a:spLocks noChangeShapeType="1"/>
            </p:cNvSpPr>
            <p:nvPr/>
          </p:nvSpPr>
          <p:spPr bwMode="auto">
            <a:xfrm flipH="1">
              <a:off x="1089025" y="2549525"/>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6" name="Line 16"/>
            <p:cNvSpPr>
              <a:spLocks noChangeShapeType="1"/>
            </p:cNvSpPr>
            <p:nvPr/>
          </p:nvSpPr>
          <p:spPr bwMode="auto">
            <a:xfrm flipH="1">
              <a:off x="1089025" y="1709738"/>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7" name="Rectangle 17"/>
            <p:cNvSpPr>
              <a:spLocks noChangeArrowheads="1"/>
            </p:cNvSpPr>
            <p:nvPr/>
          </p:nvSpPr>
          <p:spPr bwMode="auto">
            <a:xfrm>
              <a:off x="574675" y="838200"/>
              <a:ext cx="990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i="1" dirty="0">
                  <a:latin typeface="Times New Roman" charset="0"/>
                  <a:ea typeface="Times New Roman" charset="0"/>
                  <a:cs typeface="Times New Roman" charset="0"/>
                </a:rPr>
                <a:t>x</a:t>
              </a:r>
              <a:r>
                <a:rPr lang="en-US" b="1" baseline="-25000" dirty="0"/>
                <a:t>2</a:t>
              </a:r>
            </a:p>
          </p:txBody>
        </p:sp>
        <p:sp>
          <p:nvSpPr>
            <p:cNvPr id="19478" name="Rectangle 18"/>
            <p:cNvSpPr>
              <a:spLocks noChangeArrowheads="1"/>
            </p:cNvSpPr>
            <p:nvPr/>
          </p:nvSpPr>
          <p:spPr bwMode="auto">
            <a:xfrm>
              <a:off x="6985000" y="6019800"/>
              <a:ext cx="990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i="1" dirty="0">
                  <a:latin typeface="Times New Roman" charset="0"/>
                  <a:ea typeface="Times New Roman" charset="0"/>
                  <a:cs typeface="Times New Roman" charset="0"/>
                </a:rPr>
                <a:t>x</a:t>
              </a:r>
              <a:r>
                <a:rPr lang="en-US" b="1" baseline="-25000" dirty="0"/>
                <a:t>1</a:t>
              </a:r>
            </a:p>
          </p:txBody>
        </p:sp>
        <p:sp>
          <p:nvSpPr>
            <p:cNvPr id="19479" name="Rectangle 19"/>
            <p:cNvSpPr>
              <a:spLocks noChangeArrowheads="1"/>
            </p:cNvSpPr>
            <p:nvPr/>
          </p:nvSpPr>
          <p:spPr bwMode="auto">
            <a:xfrm>
              <a:off x="549275" y="15208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250</a:t>
              </a:r>
            </a:p>
          </p:txBody>
        </p:sp>
        <p:sp>
          <p:nvSpPr>
            <p:cNvPr id="19480" name="Rectangle 20"/>
            <p:cNvSpPr>
              <a:spLocks noChangeArrowheads="1"/>
            </p:cNvSpPr>
            <p:nvPr/>
          </p:nvSpPr>
          <p:spPr bwMode="auto">
            <a:xfrm>
              <a:off x="550863" y="239077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200</a:t>
              </a:r>
            </a:p>
          </p:txBody>
        </p:sp>
        <p:sp>
          <p:nvSpPr>
            <p:cNvPr id="19481" name="Rectangle 21"/>
            <p:cNvSpPr>
              <a:spLocks noChangeArrowheads="1"/>
            </p:cNvSpPr>
            <p:nvPr/>
          </p:nvSpPr>
          <p:spPr bwMode="auto">
            <a:xfrm>
              <a:off x="533400" y="32099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150</a:t>
              </a:r>
            </a:p>
          </p:txBody>
        </p:sp>
        <p:sp>
          <p:nvSpPr>
            <p:cNvPr id="19482" name="Rectangle 22"/>
            <p:cNvSpPr>
              <a:spLocks noChangeArrowheads="1"/>
            </p:cNvSpPr>
            <p:nvPr/>
          </p:nvSpPr>
          <p:spPr bwMode="auto">
            <a:xfrm>
              <a:off x="550863" y="406400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100</a:t>
              </a:r>
            </a:p>
          </p:txBody>
        </p:sp>
        <p:sp>
          <p:nvSpPr>
            <p:cNvPr id="19483" name="Rectangle 23"/>
            <p:cNvSpPr>
              <a:spLocks noChangeArrowheads="1"/>
            </p:cNvSpPr>
            <p:nvPr/>
          </p:nvSpPr>
          <p:spPr bwMode="auto">
            <a:xfrm>
              <a:off x="601663" y="48990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 50</a:t>
              </a:r>
            </a:p>
          </p:txBody>
        </p:sp>
        <p:sp>
          <p:nvSpPr>
            <p:cNvPr id="19484" name="Rectangle 24"/>
            <p:cNvSpPr>
              <a:spLocks noChangeArrowheads="1"/>
            </p:cNvSpPr>
            <p:nvPr/>
          </p:nvSpPr>
          <p:spPr bwMode="auto">
            <a:xfrm>
              <a:off x="650875" y="573405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0</a:t>
              </a:r>
            </a:p>
          </p:txBody>
        </p:sp>
        <p:sp>
          <p:nvSpPr>
            <p:cNvPr id="19485" name="Rectangle 25"/>
            <p:cNvSpPr>
              <a:spLocks noChangeArrowheads="1"/>
            </p:cNvSpPr>
            <p:nvPr/>
          </p:nvSpPr>
          <p:spPr bwMode="auto">
            <a:xfrm>
              <a:off x="903288" y="601980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0</a:t>
              </a:r>
            </a:p>
          </p:txBody>
        </p:sp>
        <p:sp>
          <p:nvSpPr>
            <p:cNvPr id="19486" name="Rectangle 26"/>
            <p:cNvSpPr>
              <a:spLocks noChangeArrowheads="1"/>
            </p:cNvSpPr>
            <p:nvPr/>
          </p:nvSpPr>
          <p:spPr bwMode="auto">
            <a:xfrm>
              <a:off x="1973263" y="6037263"/>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50</a:t>
              </a:r>
            </a:p>
          </p:txBody>
        </p:sp>
        <p:sp>
          <p:nvSpPr>
            <p:cNvPr id="19487" name="Rectangle 27"/>
            <p:cNvSpPr>
              <a:spLocks noChangeArrowheads="1"/>
            </p:cNvSpPr>
            <p:nvPr/>
          </p:nvSpPr>
          <p:spPr bwMode="auto">
            <a:xfrm>
              <a:off x="2974975" y="600392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100</a:t>
              </a:r>
            </a:p>
          </p:txBody>
        </p:sp>
        <p:sp>
          <p:nvSpPr>
            <p:cNvPr id="19488" name="Rectangle 28"/>
            <p:cNvSpPr>
              <a:spLocks noChangeArrowheads="1"/>
            </p:cNvSpPr>
            <p:nvPr/>
          </p:nvSpPr>
          <p:spPr bwMode="auto">
            <a:xfrm>
              <a:off x="4010025" y="6019800"/>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150</a:t>
              </a:r>
            </a:p>
          </p:txBody>
        </p:sp>
        <p:sp>
          <p:nvSpPr>
            <p:cNvPr id="19489" name="Rectangle 29"/>
            <p:cNvSpPr>
              <a:spLocks noChangeArrowheads="1"/>
            </p:cNvSpPr>
            <p:nvPr/>
          </p:nvSpPr>
          <p:spPr bwMode="auto">
            <a:xfrm>
              <a:off x="5064125" y="603567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200</a:t>
              </a:r>
            </a:p>
          </p:txBody>
        </p:sp>
        <p:sp>
          <p:nvSpPr>
            <p:cNvPr id="19490" name="Rectangle 30"/>
            <p:cNvSpPr>
              <a:spLocks noChangeArrowheads="1"/>
            </p:cNvSpPr>
            <p:nvPr/>
          </p:nvSpPr>
          <p:spPr bwMode="auto">
            <a:xfrm>
              <a:off x="6115050" y="6035675"/>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250</a:t>
              </a:r>
            </a:p>
          </p:txBody>
        </p:sp>
        <p:sp>
          <p:nvSpPr>
            <p:cNvPr id="19495" name="Line 35"/>
            <p:cNvSpPr>
              <a:spLocks noChangeShapeType="1"/>
            </p:cNvSpPr>
            <p:nvPr/>
          </p:nvSpPr>
          <p:spPr bwMode="auto">
            <a:xfrm>
              <a:off x="1184275" y="2895600"/>
              <a:ext cx="1681163" cy="1009650"/>
            </a:xfrm>
            <a:prstGeom prst="line">
              <a:avLst/>
            </a:prstGeom>
            <a:noFill/>
            <a:ln w="254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96" name="Line 36"/>
            <p:cNvSpPr>
              <a:spLocks noChangeShapeType="1"/>
            </p:cNvSpPr>
            <p:nvPr/>
          </p:nvSpPr>
          <p:spPr bwMode="auto">
            <a:xfrm>
              <a:off x="2851150" y="3895725"/>
              <a:ext cx="1152525" cy="876300"/>
            </a:xfrm>
            <a:prstGeom prst="line">
              <a:avLst/>
            </a:prstGeom>
            <a:noFill/>
            <a:ln w="254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97" name="Line 37"/>
            <p:cNvSpPr>
              <a:spLocks noChangeShapeType="1"/>
            </p:cNvSpPr>
            <p:nvPr/>
          </p:nvSpPr>
          <p:spPr bwMode="auto">
            <a:xfrm>
              <a:off x="3994150" y="4772025"/>
              <a:ext cx="971550" cy="1133475"/>
            </a:xfrm>
            <a:prstGeom prst="line">
              <a:avLst/>
            </a:prstGeom>
            <a:noFill/>
            <a:ln w="254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1" name="Line 50"/>
            <p:cNvSpPr>
              <a:spLocks noChangeShapeType="1"/>
            </p:cNvSpPr>
            <p:nvPr/>
          </p:nvSpPr>
          <p:spPr bwMode="auto">
            <a:xfrm>
              <a:off x="1089025" y="5910263"/>
              <a:ext cx="6181725" cy="0"/>
            </a:xfrm>
            <a:prstGeom prst="line">
              <a:avLst/>
            </a:prstGeom>
            <a:noFill/>
            <a:ln w="25400">
              <a:solidFill>
                <a:schemeClr val="tx2"/>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462" name="Line 51"/>
            <p:cNvSpPr>
              <a:spLocks noChangeShapeType="1"/>
            </p:cNvSpPr>
            <p:nvPr/>
          </p:nvSpPr>
          <p:spPr bwMode="auto">
            <a:xfrm flipV="1">
              <a:off x="1184275" y="1022350"/>
              <a:ext cx="0" cy="4964113"/>
            </a:xfrm>
            <a:prstGeom prst="line">
              <a:avLst/>
            </a:prstGeom>
            <a:noFill/>
            <a:ln w="25400">
              <a:solidFill>
                <a:schemeClr val="tx2"/>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grpSp>
      <p:grpSp>
        <p:nvGrpSpPr>
          <p:cNvPr id="4" name="Group 3"/>
          <p:cNvGrpSpPr/>
          <p:nvPr/>
        </p:nvGrpSpPr>
        <p:grpSpPr>
          <a:xfrm>
            <a:off x="1198563" y="1952625"/>
            <a:ext cx="3025775" cy="871538"/>
            <a:chOff x="1198563" y="1952625"/>
            <a:chExt cx="3025775" cy="871538"/>
          </a:xfrm>
        </p:grpSpPr>
        <p:sp>
          <p:nvSpPr>
            <p:cNvPr id="19491" name="Rectangle 31"/>
            <p:cNvSpPr>
              <a:spLocks noChangeArrowheads="1"/>
            </p:cNvSpPr>
            <p:nvPr/>
          </p:nvSpPr>
          <p:spPr bwMode="auto">
            <a:xfrm>
              <a:off x="1635125" y="2292350"/>
              <a:ext cx="13684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(0, 180)</a:t>
              </a:r>
            </a:p>
          </p:txBody>
        </p:sp>
        <p:sp>
          <p:nvSpPr>
            <p:cNvPr id="19492" name="Line 32"/>
            <p:cNvSpPr>
              <a:spLocks noChangeShapeType="1"/>
            </p:cNvSpPr>
            <p:nvPr/>
          </p:nvSpPr>
          <p:spPr bwMode="auto">
            <a:xfrm flipH="1">
              <a:off x="1198563" y="2473325"/>
              <a:ext cx="469900" cy="350838"/>
            </a:xfrm>
            <a:prstGeom prst="line">
              <a:avLst/>
            </a:prstGeom>
            <a:noFill/>
            <a:ln w="254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504" name="Rectangle 44"/>
            <p:cNvSpPr>
              <a:spLocks noChangeArrowheads="1"/>
            </p:cNvSpPr>
            <p:nvPr/>
          </p:nvSpPr>
          <p:spPr bwMode="auto">
            <a:xfrm>
              <a:off x="1644650" y="1952625"/>
              <a:ext cx="2579688"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obj. value = $54,000</a:t>
              </a:r>
            </a:p>
          </p:txBody>
        </p:sp>
      </p:grpSp>
      <p:grpSp>
        <p:nvGrpSpPr>
          <p:cNvPr id="5" name="Group 4"/>
          <p:cNvGrpSpPr/>
          <p:nvPr/>
        </p:nvGrpSpPr>
        <p:grpSpPr>
          <a:xfrm>
            <a:off x="3009900" y="3024188"/>
            <a:ext cx="3103563" cy="876300"/>
            <a:chOff x="3009900" y="3024188"/>
            <a:chExt cx="3103563" cy="876300"/>
          </a:xfrm>
        </p:grpSpPr>
        <p:sp>
          <p:nvSpPr>
            <p:cNvPr id="19499" name="Line 39"/>
            <p:cNvSpPr>
              <a:spLocks noChangeShapeType="1"/>
            </p:cNvSpPr>
            <p:nvPr/>
          </p:nvSpPr>
          <p:spPr bwMode="auto">
            <a:xfrm flipH="1">
              <a:off x="3009900" y="3594100"/>
              <a:ext cx="482600" cy="306388"/>
            </a:xfrm>
            <a:prstGeom prst="line">
              <a:avLst/>
            </a:prstGeom>
            <a:noFill/>
            <a:ln w="254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501" name="Rectangle 41"/>
            <p:cNvSpPr>
              <a:spLocks noChangeArrowheads="1"/>
            </p:cNvSpPr>
            <p:nvPr/>
          </p:nvSpPr>
          <p:spPr bwMode="auto">
            <a:xfrm>
              <a:off x="3479800" y="3386138"/>
              <a:ext cx="11334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(80, 120)</a:t>
              </a:r>
            </a:p>
          </p:txBody>
        </p:sp>
        <p:sp>
          <p:nvSpPr>
            <p:cNvPr id="19505" name="Rectangle 45"/>
            <p:cNvSpPr>
              <a:spLocks noChangeArrowheads="1"/>
            </p:cNvSpPr>
            <p:nvPr/>
          </p:nvSpPr>
          <p:spPr bwMode="auto">
            <a:xfrm>
              <a:off x="3551238" y="3024188"/>
              <a:ext cx="25622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obj. value = $64,000</a:t>
              </a:r>
            </a:p>
          </p:txBody>
        </p:sp>
      </p:grpSp>
      <p:grpSp>
        <p:nvGrpSpPr>
          <p:cNvPr id="6" name="Group 5"/>
          <p:cNvGrpSpPr/>
          <p:nvPr/>
        </p:nvGrpSpPr>
        <p:grpSpPr>
          <a:xfrm>
            <a:off x="4081463" y="3862388"/>
            <a:ext cx="2867025" cy="841375"/>
            <a:chOff x="4081463" y="3862388"/>
            <a:chExt cx="2867025" cy="841375"/>
          </a:xfrm>
        </p:grpSpPr>
        <p:sp>
          <p:nvSpPr>
            <p:cNvPr id="19498" name="Rectangle 38"/>
            <p:cNvSpPr>
              <a:spLocks noChangeArrowheads="1"/>
            </p:cNvSpPr>
            <p:nvPr/>
          </p:nvSpPr>
          <p:spPr bwMode="auto">
            <a:xfrm>
              <a:off x="4562475" y="4186238"/>
              <a:ext cx="1366838"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(122, 78)</a:t>
              </a:r>
            </a:p>
          </p:txBody>
        </p:sp>
        <p:sp>
          <p:nvSpPr>
            <p:cNvPr id="19500" name="Line 40"/>
            <p:cNvSpPr>
              <a:spLocks noChangeShapeType="1"/>
            </p:cNvSpPr>
            <p:nvPr/>
          </p:nvSpPr>
          <p:spPr bwMode="auto">
            <a:xfrm flipH="1">
              <a:off x="4081463" y="4397375"/>
              <a:ext cx="482600" cy="306388"/>
            </a:xfrm>
            <a:prstGeom prst="line">
              <a:avLst/>
            </a:prstGeom>
            <a:noFill/>
            <a:ln w="254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506" name="Rectangle 46"/>
            <p:cNvSpPr>
              <a:spLocks noChangeArrowheads="1"/>
            </p:cNvSpPr>
            <p:nvPr/>
          </p:nvSpPr>
          <p:spPr bwMode="auto">
            <a:xfrm>
              <a:off x="4589463" y="3862388"/>
              <a:ext cx="23590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obj. value = $66,100</a:t>
              </a:r>
            </a:p>
          </p:txBody>
        </p:sp>
      </p:grpSp>
      <p:grpSp>
        <p:nvGrpSpPr>
          <p:cNvPr id="7" name="Group 6"/>
          <p:cNvGrpSpPr/>
          <p:nvPr/>
        </p:nvGrpSpPr>
        <p:grpSpPr>
          <a:xfrm>
            <a:off x="5011738" y="5049838"/>
            <a:ext cx="3089275" cy="787400"/>
            <a:chOff x="5011738" y="5049838"/>
            <a:chExt cx="3089275" cy="787400"/>
          </a:xfrm>
        </p:grpSpPr>
        <p:sp>
          <p:nvSpPr>
            <p:cNvPr id="19493" name="Rectangle 33"/>
            <p:cNvSpPr>
              <a:spLocks noChangeArrowheads="1"/>
            </p:cNvSpPr>
            <p:nvPr/>
          </p:nvSpPr>
          <p:spPr bwMode="auto">
            <a:xfrm>
              <a:off x="5529263" y="5354638"/>
              <a:ext cx="11334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(174, 0)</a:t>
              </a:r>
            </a:p>
          </p:txBody>
        </p:sp>
        <p:sp>
          <p:nvSpPr>
            <p:cNvPr id="19494" name="Line 34"/>
            <p:cNvSpPr>
              <a:spLocks noChangeShapeType="1"/>
            </p:cNvSpPr>
            <p:nvPr/>
          </p:nvSpPr>
          <p:spPr bwMode="auto">
            <a:xfrm flipH="1">
              <a:off x="5011738" y="5530850"/>
              <a:ext cx="482600" cy="306388"/>
            </a:xfrm>
            <a:prstGeom prst="line">
              <a:avLst/>
            </a:prstGeom>
            <a:noFill/>
            <a:ln w="254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507" name="Rectangle 47"/>
            <p:cNvSpPr>
              <a:spLocks noChangeArrowheads="1"/>
            </p:cNvSpPr>
            <p:nvPr/>
          </p:nvSpPr>
          <p:spPr bwMode="auto">
            <a:xfrm>
              <a:off x="5559425" y="5049838"/>
              <a:ext cx="2541588"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obj. value = $60,900</a:t>
              </a:r>
            </a:p>
          </p:txBody>
        </p:sp>
      </p:grpSp>
      <p:grpSp>
        <p:nvGrpSpPr>
          <p:cNvPr id="8" name="Group 7"/>
          <p:cNvGrpSpPr/>
          <p:nvPr/>
        </p:nvGrpSpPr>
        <p:grpSpPr>
          <a:xfrm>
            <a:off x="1227138" y="5051425"/>
            <a:ext cx="2279650" cy="774701"/>
            <a:chOff x="1227138" y="5051425"/>
            <a:chExt cx="2279650" cy="774701"/>
          </a:xfrm>
        </p:grpSpPr>
        <p:sp>
          <p:nvSpPr>
            <p:cNvPr id="19502" name="Line 42"/>
            <p:cNvSpPr>
              <a:spLocks noChangeShapeType="1"/>
            </p:cNvSpPr>
            <p:nvPr/>
          </p:nvSpPr>
          <p:spPr bwMode="auto">
            <a:xfrm flipH="1">
              <a:off x="1227138" y="5519738"/>
              <a:ext cx="482600" cy="306388"/>
            </a:xfrm>
            <a:prstGeom prst="line">
              <a:avLst/>
            </a:prstGeom>
            <a:noFill/>
            <a:ln w="254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503" name="Rectangle 43"/>
            <p:cNvSpPr>
              <a:spLocks noChangeArrowheads="1"/>
            </p:cNvSpPr>
            <p:nvPr/>
          </p:nvSpPr>
          <p:spPr bwMode="auto">
            <a:xfrm>
              <a:off x="1643063" y="5327650"/>
              <a:ext cx="11334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(0, 0)</a:t>
              </a:r>
            </a:p>
          </p:txBody>
        </p:sp>
        <p:sp>
          <p:nvSpPr>
            <p:cNvPr id="19508" name="Rectangle 48"/>
            <p:cNvSpPr>
              <a:spLocks noChangeArrowheads="1"/>
            </p:cNvSpPr>
            <p:nvPr/>
          </p:nvSpPr>
          <p:spPr bwMode="auto">
            <a:xfrm>
              <a:off x="1685925" y="5051425"/>
              <a:ext cx="1820863"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obj. value = $0</a:t>
              </a:r>
            </a:p>
          </p:txBody>
        </p:sp>
      </p:grpSp>
      <p:sp>
        <p:nvSpPr>
          <p:cNvPr id="321585" name="Rectangle 49"/>
          <p:cNvSpPr>
            <a:spLocks noChangeArrowheads="1"/>
          </p:cNvSpPr>
          <p:nvPr/>
        </p:nvSpPr>
        <p:spPr bwMode="auto">
          <a:xfrm>
            <a:off x="4038600" y="1524000"/>
            <a:ext cx="4267200" cy="650875"/>
          </a:xfrm>
          <a:prstGeom prst="rect">
            <a:avLst/>
          </a:prstGeom>
          <a:solidFill>
            <a:schemeClr val="tx1"/>
          </a:solidFill>
          <a:ln w="9525">
            <a:solidFill>
              <a:srgbClr val="FFFFFF"/>
            </a:solidFill>
            <a:miter lim="800000"/>
            <a:headEnd/>
            <a:tailEnd/>
          </a:ln>
        </p:spPr>
        <p:txBody>
          <a:bodyPr lIns="92075" tIns="46038" rIns="92075" bIns="46038">
            <a:spAutoFit/>
          </a:bodyPr>
          <a:lstStyle/>
          <a:p>
            <a:pPr algn="ctr">
              <a:spcBef>
                <a:spcPct val="50000"/>
              </a:spcBef>
            </a:pPr>
            <a:r>
              <a:rPr lang="en-US" sz="1800" b="1">
                <a:solidFill>
                  <a:schemeClr val="bg1"/>
                </a:solidFill>
              </a:rPr>
              <a:t>Note: This technique will not work if the solution is unbounded.</a:t>
            </a:r>
          </a:p>
        </p:txBody>
      </p:sp>
      <p:sp>
        <p:nvSpPr>
          <p:cNvPr id="2" name="Title 1"/>
          <p:cNvSpPr>
            <a:spLocks noGrp="1"/>
          </p:cNvSpPr>
          <p:nvPr>
            <p:ph type="title"/>
          </p:nvPr>
        </p:nvSpPr>
        <p:spPr/>
        <p:txBody>
          <a:bodyPr>
            <a:normAutofit fontScale="90000"/>
          </a:bodyPr>
          <a:lstStyle/>
          <a:p>
            <a:r>
              <a:rPr lang="en-US" dirty="0"/>
              <a:t>Enumerating the Corner Points</a:t>
            </a:r>
          </a:p>
        </p:txBody>
      </p:sp>
    </p:spTree>
    <p:extLst>
      <p:ext uri="{BB962C8B-B14F-4D97-AF65-F5344CB8AC3E}">
        <p14:creationId xmlns:p14="http://schemas.microsoft.com/office/powerpoint/2010/main" val="3913063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10" presetClass="entr" presetSubtype="0"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21585"/>
                                        </p:tgtEl>
                                        <p:attrNameLst>
                                          <p:attrName>style.visibility</p:attrName>
                                        </p:attrNameLst>
                                      </p:cBhvr>
                                      <p:to>
                                        <p:strVal val="visible"/>
                                      </p:to>
                                    </p:set>
                                    <p:animEffect transition="in" filter="fade">
                                      <p:cBhvr>
                                        <p:cTn id="29" dur="500"/>
                                        <p:tgtEl>
                                          <p:spTgt spid="3215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158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3"/>
          <p:cNvSpPr>
            <a:spLocks noGrp="1" noChangeArrowheads="1"/>
          </p:cNvSpPr>
          <p:nvPr>
            <p:ph type="body" sz="quarter" idx="13"/>
          </p:nvPr>
        </p:nvSpPr>
        <p:spPr>
          <a:noFill/>
        </p:spPr>
        <p:txBody>
          <a:bodyPr lIns="92075" tIns="46038" rIns="92075" bIns="46038">
            <a:normAutofit/>
          </a:bodyPr>
          <a:lstStyle/>
          <a:p>
            <a:pPr marL="0" indent="0" eaLnBrk="1" hangingPunct="1">
              <a:buNone/>
            </a:pPr>
            <a:r>
              <a:rPr lang="en-US" dirty="0">
                <a:latin typeface="+mn-lt"/>
                <a:ea typeface="ＭＳ Ｐゴシック" charset="0"/>
              </a:rPr>
              <a:t>A number of anomalies can occur in LP problems:</a:t>
            </a:r>
          </a:p>
        </p:txBody>
      </p:sp>
      <p:sp>
        <p:nvSpPr>
          <p:cNvPr id="2" name="Title 1"/>
          <p:cNvSpPr>
            <a:spLocks noGrp="1"/>
          </p:cNvSpPr>
          <p:nvPr>
            <p:ph type="title"/>
          </p:nvPr>
        </p:nvSpPr>
        <p:spPr/>
        <p:txBody>
          <a:bodyPr>
            <a:normAutofit fontScale="90000"/>
          </a:bodyPr>
          <a:lstStyle/>
          <a:p>
            <a:r>
              <a:rPr lang="en-US" dirty="0"/>
              <a:t>Special Conditions in LP Models</a:t>
            </a:r>
          </a:p>
        </p:txBody>
      </p:sp>
      <p:pic>
        <p:nvPicPr>
          <p:cNvPr id="8" name="Picture 7"/>
          <p:cNvPicPr>
            <a:picLocks noChangeAspect="1"/>
          </p:cNvPicPr>
          <p:nvPr/>
        </p:nvPicPr>
        <p:blipFill>
          <a:blip r:embed="rId3"/>
          <a:stretch>
            <a:fillRect/>
          </a:stretch>
        </p:blipFill>
        <p:spPr>
          <a:xfrm>
            <a:off x="935338" y="1637645"/>
            <a:ext cx="3128008" cy="2160000"/>
          </a:xfrm>
          <a:prstGeom prst="rect">
            <a:avLst/>
          </a:prstGeom>
        </p:spPr>
      </p:pic>
      <p:pic>
        <p:nvPicPr>
          <p:cNvPr id="9" name="Picture 8"/>
          <p:cNvPicPr>
            <a:picLocks noChangeAspect="1"/>
          </p:cNvPicPr>
          <p:nvPr/>
        </p:nvPicPr>
        <p:blipFill>
          <a:blip r:embed="rId4"/>
          <a:stretch>
            <a:fillRect/>
          </a:stretch>
        </p:blipFill>
        <p:spPr>
          <a:xfrm>
            <a:off x="5322772" y="1665401"/>
            <a:ext cx="3028133" cy="2160000"/>
          </a:xfrm>
          <a:prstGeom prst="rect">
            <a:avLst/>
          </a:prstGeom>
        </p:spPr>
      </p:pic>
      <p:pic>
        <p:nvPicPr>
          <p:cNvPr id="10" name="Picture 9"/>
          <p:cNvPicPr>
            <a:picLocks noChangeAspect="1"/>
          </p:cNvPicPr>
          <p:nvPr/>
        </p:nvPicPr>
        <p:blipFill>
          <a:blip r:embed="rId5"/>
          <a:stretch>
            <a:fillRect/>
          </a:stretch>
        </p:blipFill>
        <p:spPr>
          <a:xfrm>
            <a:off x="1035744" y="4150934"/>
            <a:ext cx="2796498" cy="2160000"/>
          </a:xfrm>
          <a:prstGeom prst="rect">
            <a:avLst/>
          </a:prstGeom>
        </p:spPr>
      </p:pic>
      <p:pic>
        <p:nvPicPr>
          <p:cNvPr id="11" name="Picture 10"/>
          <p:cNvPicPr>
            <a:picLocks noChangeAspect="1"/>
          </p:cNvPicPr>
          <p:nvPr/>
        </p:nvPicPr>
        <p:blipFill>
          <a:blip r:embed="rId6"/>
          <a:stretch>
            <a:fillRect/>
          </a:stretch>
        </p:blipFill>
        <p:spPr>
          <a:xfrm>
            <a:off x="5616636" y="4141403"/>
            <a:ext cx="2747667" cy="2160000"/>
          </a:xfrm>
          <a:prstGeom prst="rect">
            <a:avLst/>
          </a:prstGeom>
        </p:spPr>
      </p:pic>
      <p:sp>
        <p:nvSpPr>
          <p:cNvPr id="14" name="Rectangle 13"/>
          <p:cNvSpPr/>
          <p:nvPr/>
        </p:nvSpPr>
        <p:spPr>
          <a:xfrm>
            <a:off x="601770" y="1227662"/>
            <a:ext cx="3855351" cy="461665"/>
          </a:xfrm>
          <a:prstGeom prst="rect">
            <a:avLst/>
          </a:prstGeom>
        </p:spPr>
        <p:txBody>
          <a:bodyPr wrap="none">
            <a:spAutoFit/>
          </a:bodyPr>
          <a:lstStyle/>
          <a:p>
            <a:r>
              <a:rPr lang="en-US" sz="2400" dirty="0">
                <a:ea typeface="ＭＳ Ｐゴシック" charset="0"/>
              </a:rPr>
              <a:t>Alternative Optimal Solutions</a:t>
            </a:r>
            <a:endParaRPr lang="en-US" sz="2400" dirty="0"/>
          </a:p>
        </p:txBody>
      </p:sp>
      <p:sp>
        <p:nvSpPr>
          <p:cNvPr id="16" name="Rectangle 15"/>
          <p:cNvSpPr/>
          <p:nvPr/>
        </p:nvSpPr>
        <p:spPr>
          <a:xfrm>
            <a:off x="5398921" y="1227662"/>
            <a:ext cx="3033716" cy="461665"/>
          </a:xfrm>
          <a:prstGeom prst="rect">
            <a:avLst/>
          </a:prstGeom>
        </p:spPr>
        <p:txBody>
          <a:bodyPr wrap="none">
            <a:spAutoFit/>
          </a:bodyPr>
          <a:lstStyle/>
          <a:p>
            <a:r>
              <a:rPr lang="en-US" sz="2400" dirty="0">
                <a:ea typeface="ＭＳ Ｐゴシック" charset="0"/>
              </a:rPr>
              <a:t>Redundant Constraints</a:t>
            </a:r>
            <a:endParaRPr lang="en-US" sz="2400" dirty="0"/>
          </a:p>
        </p:txBody>
      </p:sp>
      <p:sp>
        <p:nvSpPr>
          <p:cNvPr id="17" name="Rectangle 16"/>
          <p:cNvSpPr/>
          <p:nvPr/>
        </p:nvSpPr>
        <p:spPr>
          <a:xfrm>
            <a:off x="1101009" y="3775913"/>
            <a:ext cx="2856872" cy="461665"/>
          </a:xfrm>
          <a:prstGeom prst="rect">
            <a:avLst/>
          </a:prstGeom>
        </p:spPr>
        <p:txBody>
          <a:bodyPr wrap="none">
            <a:spAutoFit/>
          </a:bodyPr>
          <a:lstStyle/>
          <a:p>
            <a:r>
              <a:rPr lang="en-US" sz="2400" dirty="0">
                <a:ea typeface="ＭＳ Ｐゴシック" charset="0"/>
              </a:rPr>
              <a:t>Unbounded</a:t>
            </a:r>
            <a:r>
              <a:rPr lang="en-US" sz="1200" dirty="0">
                <a:ea typeface="ＭＳ Ｐゴシック" charset="0"/>
              </a:rPr>
              <a:t> </a:t>
            </a:r>
            <a:r>
              <a:rPr lang="en-US" sz="2400" dirty="0">
                <a:ea typeface="ＭＳ Ｐゴシック" charset="0"/>
              </a:rPr>
              <a:t>Solutions</a:t>
            </a:r>
            <a:endParaRPr lang="en-US" sz="2400" dirty="0"/>
          </a:p>
        </p:txBody>
      </p:sp>
      <p:sp>
        <p:nvSpPr>
          <p:cNvPr id="18" name="Rectangle 17"/>
          <p:cNvSpPr/>
          <p:nvPr/>
        </p:nvSpPr>
        <p:spPr>
          <a:xfrm>
            <a:off x="6107353" y="3833664"/>
            <a:ext cx="1616853" cy="461665"/>
          </a:xfrm>
          <a:prstGeom prst="rect">
            <a:avLst/>
          </a:prstGeom>
        </p:spPr>
        <p:txBody>
          <a:bodyPr wrap="none">
            <a:spAutoFit/>
          </a:bodyPr>
          <a:lstStyle/>
          <a:p>
            <a:r>
              <a:rPr lang="en-US" sz="2400" dirty="0">
                <a:ea typeface="ＭＳ Ｐゴシック" charset="0"/>
              </a:rPr>
              <a:t>Infeasibility</a:t>
            </a:r>
            <a:endParaRPr lang="en-US" sz="2400" dirty="0"/>
          </a:p>
        </p:txBody>
      </p:sp>
    </p:spTree>
    <p:extLst>
      <p:ext uri="{BB962C8B-B14F-4D97-AF65-F5344CB8AC3E}">
        <p14:creationId xmlns:p14="http://schemas.microsoft.com/office/powerpoint/2010/main" val="2861058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10" presetClass="entr" presetSubtype="0" fill="hold"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P spid="17" grpId="0"/>
      <p:bldP spid="1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Algorithmic Approaches</a:t>
            </a:r>
          </a:p>
        </p:txBody>
      </p:sp>
      <p:sp>
        <p:nvSpPr>
          <p:cNvPr id="3" name="Text Placeholder 2"/>
          <p:cNvSpPr>
            <a:spLocks noGrp="1"/>
          </p:cNvSpPr>
          <p:nvPr>
            <p:ph type="body" sz="quarter" idx="13"/>
          </p:nvPr>
        </p:nvSpPr>
        <p:spPr>
          <a:xfrm>
            <a:off x="76199" y="685800"/>
            <a:ext cx="4740965" cy="5638800"/>
          </a:xfrm>
        </p:spPr>
        <p:txBody>
          <a:bodyPr>
            <a:normAutofit lnSpcReduction="10000"/>
          </a:bodyPr>
          <a:lstStyle/>
          <a:p>
            <a:pPr marL="0" indent="0">
              <a:buNone/>
            </a:pPr>
            <a:endParaRPr lang="en-US" b="1" dirty="0" smtClean="0"/>
          </a:p>
          <a:p>
            <a:pPr marL="0" indent="0">
              <a:buNone/>
            </a:pPr>
            <a:r>
              <a:rPr lang="en-US" b="1" dirty="0" smtClean="0"/>
              <a:t>Simplex </a:t>
            </a:r>
            <a:r>
              <a:rPr lang="en-US" b="1" dirty="0"/>
              <a:t>method</a:t>
            </a:r>
          </a:p>
          <a:p>
            <a:pPr marL="0" indent="0">
              <a:buNone/>
            </a:pPr>
            <a:endParaRPr lang="en-US" dirty="0"/>
          </a:p>
          <a:p>
            <a:pPr marL="0" indent="0">
              <a:buNone/>
            </a:pPr>
            <a:r>
              <a:rPr lang="en-US" dirty="0"/>
              <a:t>It focuses on CPF solutions. In the worst case, it requires a number of steps that is exponential in the size of the problem.</a:t>
            </a:r>
          </a:p>
          <a:p>
            <a:pPr marL="0" indent="0">
              <a:buNone/>
            </a:pPr>
            <a:r>
              <a:rPr lang="en-US" dirty="0"/>
              <a:t>However, it performs well in practice, visiting only a small fraction of the total number of vertices.</a:t>
            </a:r>
          </a:p>
          <a:p>
            <a:endParaRPr lang="en-US" dirty="0"/>
          </a:p>
        </p:txBody>
      </p:sp>
      <p:pic>
        <p:nvPicPr>
          <p:cNvPr id="7" name="Picture 6"/>
          <p:cNvPicPr>
            <a:picLocks noChangeAspect="1"/>
          </p:cNvPicPr>
          <p:nvPr/>
        </p:nvPicPr>
        <p:blipFill>
          <a:blip r:embed="rId2"/>
          <a:stretch>
            <a:fillRect/>
          </a:stretch>
        </p:blipFill>
        <p:spPr>
          <a:xfrm>
            <a:off x="5255355" y="1139744"/>
            <a:ext cx="3111349" cy="2351601"/>
          </a:xfrm>
          <a:prstGeom prst="rect">
            <a:avLst/>
          </a:prstGeom>
        </p:spPr>
      </p:pic>
      <p:pic>
        <p:nvPicPr>
          <p:cNvPr id="8" name="Picture 7"/>
          <p:cNvPicPr>
            <a:picLocks noChangeAspect="1"/>
          </p:cNvPicPr>
          <p:nvPr/>
        </p:nvPicPr>
        <p:blipFill>
          <a:blip r:embed="rId3"/>
          <a:stretch>
            <a:fillRect/>
          </a:stretch>
        </p:blipFill>
        <p:spPr>
          <a:xfrm>
            <a:off x="5349357" y="4186059"/>
            <a:ext cx="3266667" cy="1447619"/>
          </a:xfrm>
          <a:prstGeom prst="rect">
            <a:avLst/>
          </a:prstGeom>
        </p:spPr>
      </p:pic>
    </p:spTree>
    <p:extLst>
      <p:ext uri="{BB962C8B-B14F-4D97-AF65-F5344CB8AC3E}">
        <p14:creationId xmlns:p14="http://schemas.microsoft.com/office/powerpoint/2010/main" val="8676111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5" name="Line 5"/>
          <p:cNvSpPr>
            <a:spLocks noChangeShapeType="1"/>
          </p:cNvSpPr>
          <p:nvPr/>
        </p:nvSpPr>
        <p:spPr bwMode="auto">
          <a:xfrm>
            <a:off x="1089025" y="5727379"/>
            <a:ext cx="6181725" cy="0"/>
          </a:xfrm>
          <a:prstGeom prst="line">
            <a:avLst/>
          </a:prstGeom>
          <a:noFill/>
          <a:ln w="25400">
            <a:solidFill>
              <a:srgbClr val="FFFFFF"/>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467" name="Line 7"/>
          <p:cNvSpPr>
            <a:spLocks noChangeShapeType="1"/>
          </p:cNvSpPr>
          <p:nvPr/>
        </p:nvSpPr>
        <p:spPr bwMode="auto">
          <a:xfrm>
            <a:off x="3276600" y="5727379"/>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8" name="Line 8"/>
          <p:cNvSpPr>
            <a:spLocks noChangeShapeType="1"/>
          </p:cNvSpPr>
          <p:nvPr/>
        </p:nvSpPr>
        <p:spPr bwMode="auto">
          <a:xfrm>
            <a:off x="4322763" y="5727379"/>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9" name="Line 9"/>
          <p:cNvSpPr>
            <a:spLocks noChangeShapeType="1"/>
          </p:cNvSpPr>
          <p:nvPr/>
        </p:nvSpPr>
        <p:spPr bwMode="auto">
          <a:xfrm>
            <a:off x="5368925" y="5727379"/>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0" name="Line 10"/>
          <p:cNvSpPr>
            <a:spLocks noChangeShapeType="1"/>
          </p:cNvSpPr>
          <p:nvPr/>
        </p:nvSpPr>
        <p:spPr bwMode="auto">
          <a:xfrm>
            <a:off x="6415088" y="5727379"/>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1" name="Line 11"/>
          <p:cNvSpPr>
            <a:spLocks noChangeShapeType="1"/>
          </p:cNvSpPr>
          <p:nvPr/>
        </p:nvSpPr>
        <p:spPr bwMode="auto">
          <a:xfrm flipV="1">
            <a:off x="1184275" y="839466"/>
            <a:ext cx="0" cy="4964113"/>
          </a:xfrm>
          <a:prstGeom prst="line">
            <a:avLst/>
          </a:prstGeom>
          <a:noFill/>
          <a:ln w="25400">
            <a:solidFill>
              <a:srgbClr val="FFFFFF"/>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473" name="Line 13"/>
          <p:cNvSpPr>
            <a:spLocks noChangeShapeType="1"/>
          </p:cNvSpPr>
          <p:nvPr/>
        </p:nvSpPr>
        <p:spPr bwMode="auto">
          <a:xfrm flipH="1">
            <a:off x="1089025" y="4047804"/>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4" name="Line 14"/>
          <p:cNvSpPr>
            <a:spLocks noChangeShapeType="1"/>
          </p:cNvSpPr>
          <p:nvPr/>
        </p:nvSpPr>
        <p:spPr bwMode="auto">
          <a:xfrm flipH="1">
            <a:off x="1089025" y="3206429"/>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5" name="Line 15"/>
          <p:cNvSpPr>
            <a:spLocks noChangeShapeType="1"/>
          </p:cNvSpPr>
          <p:nvPr/>
        </p:nvSpPr>
        <p:spPr bwMode="auto">
          <a:xfrm flipH="1">
            <a:off x="1089025" y="2366641"/>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6" name="Line 16"/>
          <p:cNvSpPr>
            <a:spLocks noChangeShapeType="1"/>
          </p:cNvSpPr>
          <p:nvPr/>
        </p:nvSpPr>
        <p:spPr bwMode="auto">
          <a:xfrm flipH="1">
            <a:off x="1089025" y="1526854"/>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grpSp>
        <p:nvGrpSpPr>
          <p:cNvPr id="4" name="Group 3"/>
          <p:cNvGrpSpPr/>
          <p:nvPr/>
        </p:nvGrpSpPr>
        <p:grpSpPr>
          <a:xfrm>
            <a:off x="533400" y="655316"/>
            <a:ext cx="7442200" cy="5564188"/>
            <a:chOff x="533400" y="655316"/>
            <a:chExt cx="7442200" cy="5564188"/>
          </a:xfrm>
        </p:grpSpPr>
        <p:sp>
          <p:nvSpPr>
            <p:cNvPr id="19464" name="Freeform 4" descr="70%"/>
            <p:cNvSpPr>
              <a:spLocks/>
            </p:cNvSpPr>
            <p:nvPr/>
          </p:nvSpPr>
          <p:spPr bwMode="auto">
            <a:xfrm>
              <a:off x="1174750" y="2703191"/>
              <a:ext cx="3783013" cy="3021013"/>
            </a:xfrm>
            <a:custGeom>
              <a:avLst/>
              <a:gdLst>
                <a:gd name="T0" fmla="*/ 0 w 2383"/>
                <a:gd name="T1" fmla="*/ 0 h 1903"/>
                <a:gd name="T2" fmla="*/ 0 w 2383"/>
                <a:gd name="T3" fmla="*/ 1902 h 1903"/>
                <a:gd name="T4" fmla="*/ 2382 w 2383"/>
                <a:gd name="T5" fmla="*/ 1896 h 1903"/>
                <a:gd name="T6" fmla="*/ 1774 w 2383"/>
                <a:gd name="T7" fmla="*/ 1186 h 1903"/>
                <a:gd name="T8" fmla="*/ 1052 w 2383"/>
                <a:gd name="T9" fmla="*/ 637 h 1903"/>
                <a:gd name="T10" fmla="*/ 0 w 2383"/>
                <a:gd name="T11" fmla="*/ 0 h 1903"/>
                <a:gd name="T12" fmla="*/ 0 60000 65536"/>
                <a:gd name="T13" fmla="*/ 0 60000 65536"/>
                <a:gd name="T14" fmla="*/ 0 60000 65536"/>
                <a:gd name="T15" fmla="*/ 0 60000 65536"/>
                <a:gd name="T16" fmla="*/ 0 60000 65536"/>
                <a:gd name="T17" fmla="*/ 0 60000 65536"/>
                <a:gd name="T18" fmla="*/ 0 w 2383"/>
                <a:gd name="T19" fmla="*/ 0 h 1903"/>
                <a:gd name="T20" fmla="*/ 2383 w 2383"/>
                <a:gd name="T21" fmla="*/ 1903 h 1903"/>
              </a:gdLst>
              <a:ahLst/>
              <a:cxnLst>
                <a:cxn ang="T12">
                  <a:pos x="T0" y="T1"/>
                </a:cxn>
                <a:cxn ang="T13">
                  <a:pos x="T2" y="T3"/>
                </a:cxn>
                <a:cxn ang="T14">
                  <a:pos x="T4" y="T5"/>
                </a:cxn>
                <a:cxn ang="T15">
                  <a:pos x="T6" y="T7"/>
                </a:cxn>
                <a:cxn ang="T16">
                  <a:pos x="T8" y="T9"/>
                </a:cxn>
                <a:cxn ang="T17">
                  <a:pos x="T10" y="T11"/>
                </a:cxn>
              </a:cxnLst>
              <a:rect l="T18" t="T19" r="T20" b="T21"/>
              <a:pathLst>
                <a:path w="2383" h="1903">
                  <a:moveTo>
                    <a:pt x="0" y="0"/>
                  </a:moveTo>
                  <a:lnTo>
                    <a:pt x="0" y="1902"/>
                  </a:lnTo>
                  <a:lnTo>
                    <a:pt x="2382" y="1896"/>
                  </a:lnTo>
                  <a:lnTo>
                    <a:pt x="1774" y="1186"/>
                  </a:lnTo>
                  <a:lnTo>
                    <a:pt x="1052" y="637"/>
                  </a:lnTo>
                  <a:lnTo>
                    <a:pt x="0" y="0"/>
                  </a:lnTo>
                </a:path>
              </a:pathLst>
            </a:custGeom>
            <a:solidFill>
              <a:schemeClr val="accent1">
                <a:lumMod val="20000"/>
                <a:lumOff val="80000"/>
              </a:schemeClr>
            </a:solidFill>
            <a:ln w="12700" cap="rnd">
              <a:solidFill>
                <a:schemeClr val="tx1"/>
              </a:solidFill>
              <a:round/>
              <a:headEnd/>
              <a:tailEnd/>
            </a:ln>
          </p:spPr>
          <p:txBody>
            <a:bodyPr/>
            <a:lstStyle/>
            <a:p>
              <a:endParaRPr lang="en-US"/>
            </a:p>
          </p:txBody>
        </p:sp>
        <p:sp>
          <p:nvSpPr>
            <p:cNvPr id="19477" name="Rectangle 17"/>
            <p:cNvSpPr>
              <a:spLocks noChangeArrowheads="1"/>
            </p:cNvSpPr>
            <p:nvPr/>
          </p:nvSpPr>
          <p:spPr bwMode="auto">
            <a:xfrm>
              <a:off x="574675" y="655316"/>
              <a:ext cx="990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i="1" dirty="0">
                  <a:latin typeface="Times New Roman" charset="0"/>
                  <a:ea typeface="Times New Roman" charset="0"/>
                  <a:cs typeface="Times New Roman" charset="0"/>
                </a:rPr>
                <a:t>x</a:t>
              </a:r>
              <a:r>
                <a:rPr lang="en-US" b="1" baseline="-25000" dirty="0"/>
                <a:t>2</a:t>
              </a:r>
            </a:p>
          </p:txBody>
        </p:sp>
        <p:sp>
          <p:nvSpPr>
            <p:cNvPr id="19478" name="Rectangle 18"/>
            <p:cNvSpPr>
              <a:spLocks noChangeArrowheads="1"/>
            </p:cNvSpPr>
            <p:nvPr/>
          </p:nvSpPr>
          <p:spPr bwMode="auto">
            <a:xfrm>
              <a:off x="6985000" y="5836916"/>
              <a:ext cx="990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i="1" dirty="0">
                  <a:latin typeface="Times New Roman" charset="0"/>
                  <a:ea typeface="Times New Roman" charset="0"/>
                  <a:cs typeface="Times New Roman" charset="0"/>
                </a:rPr>
                <a:t>x</a:t>
              </a:r>
              <a:r>
                <a:rPr lang="en-US" b="1" baseline="-25000" dirty="0"/>
                <a:t>1</a:t>
              </a:r>
            </a:p>
          </p:txBody>
        </p:sp>
        <p:sp>
          <p:nvSpPr>
            <p:cNvPr id="19479" name="Rectangle 19"/>
            <p:cNvSpPr>
              <a:spLocks noChangeArrowheads="1"/>
            </p:cNvSpPr>
            <p:nvPr/>
          </p:nvSpPr>
          <p:spPr bwMode="auto">
            <a:xfrm>
              <a:off x="549275" y="133794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250</a:t>
              </a:r>
            </a:p>
          </p:txBody>
        </p:sp>
        <p:sp>
          <p:nvSpPr>
            <p:cNvPr id="19480" name="Rectangle 20"/>
            <p:cNvSpPr>
              <a:spLocks noChangeArrowheads="1"/>
            </p:cNvSpPr>
            <p:nvPr/>
          </p:nvSpPr>
          <p:spPr bwMode="auto">
            <a:xfrm>
              <a:off x="550863" y="220789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200</a:t>
              </a:r>
            </a:p>
          </p:txBody>
        </p:sp>
        <p:sp>
          <p:nvSpPr>
            <p:cNvPr id="19481" name="Rectangle 21"/>
            <p:cNvSpPr>
              <a:spLocks noChangeArrowheads="1"/>
            </p:cNvSpPr>
            <p:nvPr/>
          </p:nvSpPr>
          <p:spPr bwMode="auto">
            <a:xfrm>
              <a:off x="533400" y="302704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150</a:t>
              </a:r>
            </a:p>
          </p:txBody>
        </p:sp>
        <p:sp>
          <p:nvSpPr>
            <p:cNvPr id="19482" name="Rectangle 22"/>
            <p:cNvSpPr>
              <a:spLocks noChangeArrowheads="1"/>
            </p:cNvSpPr>
            <p:nvPr/>
          </p:nvSpPr>
          <p:spPr bwMode="auto">
            <a:xfrm>
              <a:off x="550863" y="3881116"/>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100</a:t>
              </a:r>
            </a:p>
          </p:txBody>
        </p:sp>
        <p:sp>
          <p:nvSpPr>
            <p:cNvPr id="19483" name="Rectangle 23"/>
            <p:cNvSpPr>
              <a:spLocks noChangeArrowheads="1"/>
            </p:cNvSpPr>
            <p:nvPr/>
          </p:nvSpPr>
          <p:spPr bwMode="auto">
            <a:xfrm>
              <a:off x="601663" y="471614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50</a:t>
              </a:r>
            </a:p>
          </p:txBody>
        </p:sp>
        <p:sp>
          <p:nvSpPr>
            <p:cNvPr id="19484" name="Rectangle 24"/>
            <p:cNvSpPr>
              <a:spLocks noChangeArrowheads="1"/>
            </p:cNvSpPr>
            <p:nvPr/>
          </p:nvSpPr>
          <p:spPr bwMode="auto">
            <a:xfrm>
              <a:off x="650875" y="5551166"/>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0</a:t>
              </a:r>
            </a:p>
          </p:txBody>
        </p:sp>
        <p:sp>
          <p:nvSpPr>
            <p:cNvPr id="19485" name="Rectangle 25"/>
            <p:cNvSpPr>
              <a:spLocks noChangeArrowheads="1"/>
            </p:cNvSpPr>
            <p:nvPr/>
          </p:nvSpPr>
          <p:spPr bwMode="auto">
            <a:xfrm>
              <a:off x="903288" y="578879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0</a:t>
              </a:r>
            </a:p>
          </p:txBody>
        </p:sp>
        <p:sp>
          <p:nvSpPr>
            <p:cNvPr id="19486" name="Rectangle 26"/>
            <p:cNvSpPr>
              <a:spLocks noChangeArrowheads="1"/>
            </p:cNvSpPr>
            <p:nvPr/>
          </p:nvSpPr>
          <p:spPr bwMode="auto">
            <a:xfrm>
              <a:off x="1973263" y="5806254"/>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50</a:t>
              </a:r>
            </a:p>
          </p:txBody>
        </p:sp>
        <p:sp>
          <p:nvSpPr>
            <p:cNvPr id="19487" name="Rectangle 27"/>
            <p:cNvSpPr>
              <a:spLocks noChangeArrowheads="1"/>
            </p:cNvSpPr>
            <p:nvPr/>
          </p:nvSpPr>
          <p:spPr bwMode="auto">
            <a:xfrm>
              <a:off x="2974975" y="582104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100</a:t>
              </a:r>
            </a:p>
          </p:txBody>
        </p:sp>
        <p:sp>
          <p:nvSpPr>
            <p:cNvPr id="19488" name="Rectangle 28"/>
            <p:cNvSpPr>
              <a:spLocks noChangeArrowheads="1"/>
            </p:cNvSpPr>
            <p:nvPr/>
          </p:nvSpPr>
          <p:spPr bwMode="auto">
            <a:xfrm>
              <a:off x="4010025" y="5836916"/>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150</a:t>
              </a:r>
            </a:p>
          </p:txBody>
        </p:sp>
        <p:sp>
          <p:nvSpPr>
            <p:cNvPr id="19489" name="Rectangle 29"/>
            <p:cNvSpPr>
              <a:spLocks noChangeArrowheads="1"/>
            </p:cNvSpPr>
            <p:nvPr/>
          </p:nvSpPr>
          <p:spPr bwMode="auto">
            <a:xfrm>
              <a:off x="5064125" y="585279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200</a:t>
              </a:r>
            </a:p>
          </p:txBody>
        </p:sp>
        <p:sp>
          <p:nvSpPr>
            <p:cNvPr id="19490" name="Rectangle 30"/>
            <p:cNvSpPr>
              <a:spLocks noChangeArrowheads="1"/>
            </p:cNvSpPr>
            <p:nvPr/>
          </p:nvSpPr>
          <p:spPr bwMode="auto">
            <a:xfrm>
              <a:off x="6115050" y="585279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250</a:t>
              </a:r>
            </a:p>
          </p:txBody>
        </p:sp>
        <p:sp>
          <p:nvSpPr>
            <p:cNvPr id="19461" name="Line 50"/>
            <p:cNvSpPr>
              <a:spLocks noChangeShapeType="1"/>
            </p:cNvSpPr>
            <p:nvPr/>
          </p:nvSpPr>
          <p:spPr bwMode="auto">
            <a:xfrm>
              <a:off x="1089025" y="5724617"/>
              <a:ext cx="6181725" cy="0"/>
            </a:xfrm>
            <a:prstGeom prst="line">
              <a:avLst/>
            </a:prstGeom>
            <a:noFill/>
            <a:ln w="25400">
              <a:solidFill>
                <a:schemeClr val="tx2"/>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462" name="Line 51"/>
            <p:cNvSpPr>
              <a:spLocks noChangeShapeType="1"/>
            </p:cNvSpPr>
            <p:nvPr/>
          </p:nvSpPr>
          <p:spPr bwMode="auto">
            <a:xfrm flipV="1">
              <a:off x="1184275" y="811330"/>
              <a:ext cx="0" cy="4964113"/>
            </a:xfrm>
            <a:prstGeom prst="line">
              <a:avLst/>
            </a:prstGeom>
            <a:noFill/>
            <a:ln w="25400">
              <a:solidFill>
                <a:schemeClr val="tx2"/>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grpSp>
      <p:sp>
        <p:nvSpPr>
          <p:cNvPr id="2" name="Title 1"/>
          <p:cNvSpPr>
            <a:spLocks noGrp="1"/>
          </p:cNvSpPr>
          <p:nvPr>
            <p:ph type="title"/>
          </p:nvPr>
        </p:nvSpPr>
        <p:spPr/>
        <p:txBody>
          <a:bodyPr>
            <a:normAutofit fontScale="90000"/>
          </a:bodyPr>
          <a:lstStyle/>
          <a:p>
            <a:r>
              <a:rPr lang="en-US" dirty="0"/>
              <a:t>The essence of the Simplex method</a:t>
            </a:r>
          </a:p>
        </p:txBody>
      </p:sp>
      <p:graphicFrame>
        <p:nvGraphicFramePr>
          <p:cNvPr id="53" name="Table 52"/>
          <p:cNvGraphicFramePr>
            <a:graphicFrameLocks noGrp="1"/>
          </p:cNvGraphicFramePr>
          <p:nvPr/>
        </p:nvGraphicFramePr>
        <p:xfrm>
          <a:off x="4290646" y="880538"/>
          <a:ext cx="4754880" cy="2529840"/>
        </p:xfrm>
        <a:graphic>
          <a:graphicData uri="http://schemas.openxmlformats.org/drawingml/2006/table">
            <a:tbl>
              <a:tblPr firstRow="1" bandRow="1">
                <a:tableStyleId>{5C22544A-7EE6-4342-B048-85BDC9FD1C3A}</a:tableStyleId>
              </a:tblPr>
              <a:tblGrid>
                <a:gridCol w="1845803">
                  <a:extLst>
                    <a:ext uri="{9D8B030D-6E8A-4147-A177-3AD203B41FA5}">
                      <a16:colId xmlns:a16="http://schemas.microsoft.com/office/drawing/2014/main" val="20000"/>
                    </a:ext>
                  </a:extLst>
                </a:gridCol>
                <a:gridCol w="2909077">
                  <a:extLst>
                    <a:ext uri="{9D8B030D-6E8A-4147-A177-3AD203B41FA5}">
                      <a16:colId xmlns:a16="http://schemas.microsoft.com/office/drawing/2014/main" val="20001"/>
                    </a:ext>
                  </a:extLst>
                </a:gridCol>
              </a:tblGrid>
              <a:tr h="460377">
                <a:tc>
                  <a:txBody>
                    <a:bodyPr/>
                    <a:lstStyle/>
                    <a:p>
                      <a:pPr algn="ctr"/>
                      <a:r>
                        <a:rPr lang="en-US" sz="2000" b="1" dirty="0">
                          <a:solidFill>
                            <a:schemeClr val="tx1"/>
                          </a:solidFill>
                          <a:latin typeface="+mn-lt"/>
                        </a:rPr>
                        <a:t>CPF Solution</a:t>
                      </a:r>
                    </a:p>
                  </a:txBody>
                  <a:tcPr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b="1" dirty="0">
                          <a:solidFill>
                            <a:schemeClr val="tx1"/>
                          </a:solidFill>
                          <a:latin typeface="+mn-lt"/>
                        </a:rPr>
                        <a:t>Its adjacent CPF Solutions</a:t>
                      </a:r>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71254">
                <a:tc>
                  <a:txBody>
                    <a:bodyPr/>
                    <a:lstStyle/>
                    <a:p>
                      <a:pPr algn="ctr"/>
                      <a:r>
                        <a:rPr lang="en-US" sz="1800" dirty="0">
                          <a:solidFill>
                            <a:schemeClr val="tx1"/>
                          </a:solidFill>
                          <a:latin typeface="+mn-lt"/>
                          <a:ea typeface="Times New Roman" charset="0"/>
                          <a:cs typeface="Times New Roman" charset="0"/>
                        </a:rPr>
                        <a:t>(0, 0)</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latin typeface="+mn-lt"/>
                          <a:ea typeface="Times New Roman" charset="0"/>
                          <a:cs typeface="Times New Roman" charset="0"/>
                        </a:rPr>
                        <a:t>(0, 180)</a:t>
                      </a:r>
                      <a:r>
                        <a:rPr lang="en-US" sz="1800" baseline="0" dirty="0">
                          <a:solidFill>
                            <a:schemeClr val="tx1"/>
                          </a:solidFill>
                          <a:latin typeface="+mn-lt"/>
                          <a:ea typeface="+mn-ea"/>
                          <a:cs typeface="+mn-cs"/>
                        </a:rPr>
                        <a:t> </a:t>
                      </a:r>
                      <a:r>
                        <a:rPr lang="en-US" sz="1800" dirty="0">
                          <a:solidFill>
                            <a:schemeClr val="tx1"/>
                          </a:solidFill>
                          <a:latin typeface="+mn-lt"/>
                        </a:rPr>
                        <a:t>and </a:t>
                      </a:r>
                      <a:r>
                        <a:rPr lang="en-US" sz="1800" dirty="0">
                          <a:solidFill>
                            <a:schemeClr val="tx1"/>
                          </a:solidFill>
                          <a:latin typeface="+mn-lt"/>
                          <a:ea typeface="Times New Roman" charset="0"/>
                          <a:cs typeface="Times New Roman" charset="0"/>
                        </a:rPr>
                        <a:t>(174, 0)</a:t>
                      </a:r>
                      <a:endParaRPr lang="en-US" sz="1800" dirty="0">
                        <a:solidFill>
                          <a:schemeClr val="tx1"/>
                        </a:solidFill>
                        <a:latin typeface="+mn-lt"/>
                      </a:endParaRPr>
                    </a:p>
                  </a:txBody>
                  <a:tcP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71254">
                <a:tc>
                  <a:txBody>
                    <a:bodyPr/>
                    <a:lstStyle/>
                    <a:p>
                      <a:pPr algn="ctr"/>
                      <a:r>
                        <a:rPr lang="en-US" sz="1800" dirty="0">
                          <a:solidFill>
                            <a:schemeClr val="tx1"/>
                          </a:solidFill>
                          <a:latin typeface="+mn-lt"/>
                          <a:ea typeface="Times New Roman" charset="0"/>
                          <a:cs typeface="Times New Roman" charset="0"/>
                        </a:rPr>
                        <a:t>(0, 180)</a:t>
                      </a:r>
                      <a:endParaRPr lang="en-US" sz="1800" dirty="0">
                        <a:solidFill>
                          <a:schemeClr val="tx1"/>
                        </a:solidFill>
                        <a:latin typeface="+mn-lt"/>
                      </a:endParaRP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latin typeface="+mn-lt"/>
                          <a:ea typeface="Times New Roman" charset="0"/>
                          <a:cs typeface="Times New Roman" charset="0"/>
                        </a:rPr>
                        <a:t>(0, 0)</a:t>
                      </a:r>
                      <a:r>
                        <a:rPr lang="en-US" sz="1800" baseline="0" dirty="0">
                          <a:solidFill>
                            <a:schemeClr val="tx1"/>
                          </a:solidFill>
                          <a:latin typeface="+mn-lt"/>
                          <a:ea typeface="Times New Roman" charset="0"/>
                          <a:cs typeface="Times New Roman" charset="0"/>
                        </a:rPr>
                        <a:t> </a:t>
                      </a:r>
                      <a:r>
                        <a:rPr lang="en-US" sz="1800" dirty="0">
                          <a:solidFill>
                            <a:schemeClr val="tx1"/>
                          </a:solidFill>
                          <a:latin typeface="+mn-lt"/>
                        </a:rPr>
                        <a:t>and </a:t>
                      </a:r>
                      <a:r>
                        <a:rPr lang="en-US" sz="1800" dirty="0">
                          <a:solidFill>
                            <a:schemeClr val="tx1"/>
                          </a:solidFill>
                          <a:latin typeface="+mn-lt"/>
                          <a:ea typeface="Times New Roman" charset="0"/>
                          <a:cs typeface="Times New Roman" charset="0"/>
                        </a:rPr>
                        <a:t>(80, 120)</a:t>
                      </a:r>
                      <a:r>
                        <a:rPr lang="en-US" sz="1800" dirty="0">
                          <a:solidFill>
                            <a:schemeClr val="tx1"/>
                          </a:solidFill>
                          <a:latin typeface="+mn-lt"/>
                        </a:rPr>
                        <a:t> </a:t>
                      </a:r>
                    </a:p>
                  </a:txBody>
                  <a:tcP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271254">
                <a:tc>
                  <a:txBody>
                    <a:bodyPr/>
                    <a:lstStyle/>
                    <a:p>
                      <a:pPr algn="ctr"/>
                      <a:r>
                        <a:rPr lang="en-US" sz="1800" dirty="0">
                          <a:solidFill>
                            <a:schemeClr val="tx1"/>
                          </a:solidFill>
                          <a:latin typeface="+mn-lt"/>
                          <a:ea typeface="Times New Roman" charset="0"/>
                          <a:cs typeface="Times New Roman" charset="0"/>
                        </a:rPr>
                        <a:t>(80, 120)</a:t>
                      </a:r>
                      <a:endParaRPr lang="en-US" sz="1800" dirty="0">
                        <a:solidFill>
                          <a:schemeClr val="tx1"/>
                        </a:solidFill>
                        <a:latin typeface="+mn-lt"/>
                      </a:endParaRP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latin typeface="+mn-lt"/>
                          <a:ea typeface="Times New Roman" charset="0"/>
                          <a:cs typeface="Times New Roman" charset="0"/>
                        </a:rPr>
                        <a:t>(0, 180)</a:t>
                      </a:r>
                      <a:r>
                        <a:rPr lang="en-US" sz="1800" baseline="0" dirty="0">
                          <a:solidFill>
                            <a:schemeClr val="tx1"/>
                          </a:solidFill>
                          <a:latin typeface="+mn-lt"/>
                          <a:ea typeface="+mn-ea"/>
                          <a:cs typeface="+mn-cs"/>
                        </a:rPr>
                        <a:t> </a:t>
                      </a:r>
                      <a:r>
                        <a:rPr lang="en-US" sz="1800" dirty="0">
                          <a:solidFill>
                            <a:schemeClr val="tx1"/>
                          </a:solidFill>
                          <a:latin typeface="+mn-lt"/>
                        </a:rPr>
                        <a:t>and </a:t>
                      </a:r>
                      <a:r>
                        <a:rPr lang="en-US" sz="1800" dirty="0">
                          <a:solidFill>
                            <a:schemeClr val="tx1"/>
                          </a:solidFill>
                          <a:latin typeface="+mn-lt"/>
                          <a:ea typeface="Times New Roman" charset="0"/>
                          <a:cs typeface="Times New Roman" charset="0"/>
                        </a:rPr>
                        <a:t>(122, 78)</a:t>
                      </a:r>
                      <a:endParaRPr lang="en-US" sz="1800" dirty="0">
                        <a:solidFill>
                          <a:schemeClr val="tx1"/>
                        </a:solidFill>
                        <a:latin typeface="+mn-lt"/>
                      </a:endParaRPr>
                    </a:p>
                  </a:txBody>
                  <a:tcP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271254">
                <a:tc>
                  <a:txBody>
                    <a:bodyPr/>
                    <a:lstStyle/>
                    <a:p>
                      <a:pPr algn="ctr"/>
                      <a:r>
                        <a:rPr lang="en-US" sz="1800" dirty="0">
                          <a:solidFill>
                            <a:schemeClr val="tx1"/>
                          </a:solidFill>
                          <a:latin typeface="+mn-lt"/>
                          <a:ea typeface="Times New Roman" charset="0"/>
                          <a:cs typeface="Times New Roman" charset="0"/>
                        </a:rPr>
                        <a:t>(122, 78)</a:t>
                      </a:r>
                      <a:endParaRPr lang="en-US" sz="1800" dirty="0">
                        <a:solidFill>
                          <a:schemeClr val="tx1"/>
                        </a:solidFill>
                        <a:latin typeface="+mn-lt"/>
                      </a:endParaRP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latin typeface="+mn-lt"/>
                          <a:ea typeface="Times New Roman" charset="0"/>
                          <a:cs typeface="Times New Roman" charset="0"/>
                        </a:rPr>
                        <a:t>(80, 120)</a:t>
                      </a:r>
                      <a:r>
                        <a:rPr lang="en-US" sz="1800" baseline="0" dirty="0">
                          <a:solidFill>
                            <a:schemeClr val="tx1"/>
                          </a:solidFill>
                          <a:latin typeface="+mn-lt"/>
                          <a:ea typeface="+mn-ea"/>
                          <a:cs typeface="+mn-cs"/>
                        </a:rPr>
                        <a:t> </a:t>
                      </a:r>
                      <a:r>
                        <a:rPr lang="en-US" sz="1800" dirty="0">
                          <a:solidFill>
                            <a:schemeClr val="tx1"/>
                          </a:solidFill>
                          <a:latin typeface="+mn-lt"/>
                        </a:rPr>
                        <a:t>and </a:t>
                      </a:r>
                      <a:r>
                        <a:rPr lang="en-US" sz="1800" dirty="0">
                          <a:solidFill>
                            <a:schemeClr val="tx1"/>
                          </a:solidFill>
                          <a:latin typeface="+mn-lt"/>
                          <a:ea typeface="Times New Roman" charset="0"/>
                          <a:cs typeface="Times New Roman" charset="0"/>
                        </a:rPr>
                        <a:t>(174, 0)</a:t>
                      </a:r>
                      <a:endParaRPr lang="en-US" sz="1800" dirty="0">
                        <a:solidFill>
                          <a:schemeClr val="tx1"/>
                        </a:solidFill>
                        <a:latin typeface="+mn-lt"/>
                      </a:endParaRPr>
                    </a:p>
                  </a:txBody>
                  <a:tcP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271254">
                <a:tc>
                  <a:txBody>
                    <a:bodyPr/>
                    <a:lstStyle/>
                    <a:p>
                      <a:pPr algn="ctr"/>
                      <a:r>
                        <a:rPr lang="en-US" sz="1800" dirty="0">
                          <a:solidFill>
                            <a:schemeClr val="tx1"/>
                          </a:solidFill>
                          <a:latin typeface="+mn-lt"/>
                          <a:ea typeface="Times New Roman" charset="0"/>
                          <a:cs typeface="Times New Roman" charset="0"/>
                        </a:rPr>
                        <a:t>(174, 0)</a:t>
                      </a:r>
                      <a:endParaRPr lang="en-US" sz="1800" dirty="0">
                        <a:solidFill>
                          <a:schemeClr val="tx1"/>
                        </a:solidFill>
                        <a:latin typeface="+mn-lt"/>
                      </a:endParaRP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latin typeface="+mn-lt"/>
                          <a:ea typeface="Times New Roman" charset="0"/>
                          <a:cs typeface="Times New Roman" charset="0"/>
                        </a:rPr>
                        <a:t>(0, 0)</a:t>
                      </a:r>
                      <a:r>
                        <a:rPr lang="en-US" sz="1800" baseline="0" dirty="0">
                          <a:solidFill>
                            <a:schemeClr val="tx1"/>
                          </a:solidFill>
                          <a:latin typeface="+mn-lt"/>
                          <a:ea typeface="+mn-ea"/>
                          <a:cs typeface="+mn-cs"/>
                        </a:rPr>
                        <a:t> </a:t>
                      </a:r>
                      <a:r>
                        <a:rPr lang="en-US" sz="1800" dirty="0">
                          <a:solidFill>
                            <a:schemeClr val="tx1"/>
                          </a:solidFill>
                          <a:latin typeface="+mn-lt"/>
                        </a:rPr>
                        <a:t>and </a:t>
                      </a:r>
                      <a:r>
                        <a:rPr lang="en-US" sz="1800" dirty="0">
                          <a:solidFill>
                            <a:schemeClr val="tx1"/>
                          </a:solidFill>
                          <a:latin typeface="+mn-lt"/>
                          <a:ea typeface="Times New Roman" charset="0"/>
                          <a:cs typeface="Times New Roman" charset="0"/>
                        </a:rPr>
                        <a:t>(122, 78)</a:t>
                      </a:r>
                      <a:endParaRPr lang="en-US" sz="1800" dirty="0">
                        <a:solidFill>
                          <a:schemeClr val="tx1"/>
                        </a:solidFill>
                        <a:latin typeface="+mn-lt"/>
                      </a:endParaRPr>
                    </a:p>
                  </a:txBody>
                  <a:tcP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bl>
          </a:graphicData>
        </a:graphic>
      </p:graphicFrame>
      <p:sp>
        <p:nvSpPr>
          <p:cNvPr id="54" name="Text Placeholder 2"/>
          <p:cNvSpPr txBox="1">
            <a:spLocks/>
          </p:cNvSpPr>
          <p:nvPr/>
        </p:nvSpPr>
        <p:spPr>
          <a:xfrm>
            <a:off x="5735662" y="3469041"/>
            <a:ext cx="3190875" cy="1595327"/>
          </a:xfrm>
          <a:prstGeom prst="rect">
            <a:avLst/>
          </a:prstGeom>
          <a:solidFill>
            <a:schemeClr val="accent6">
              <a:lumMod val="20000"/>
              <a:lumOff val="80000"/>
            </a:schemeClr>
          </a:solidFill>
        </p:spPr>
        <p:txBody>
          <a:bodyPr/>
          <a:lstStyle>
            <a:lvl1pPr marL="177800" indent="-177800" algn="l" defTabSz="914400" rtl="0" eaLnBrk="1" latinLnBrk="0" hangingPunct="1">
              <a:spcBef>
                <a:spcPts val="0"/>
              </a:spcBef>
              <a:spcAft>
                <a:spcPts val="300"/>
              </a:spcAft>
              <a:buFont typeface="Wingdings" panose="05000000000000000000" pitchFamily="2" charset="2"/>
              <a:buChar char="§"/>
              <a:defRPr sz="1600" kern="1200">
                <a:solidFill>
                  <a:schemeClr val="tx2"/>
                </a:solidFill>
                <a:latin typeface="+mn-lt"/>
                <a:ea typeface="+mn-ea"/>
                <a:cs typeface="+mn-cs"/>
              </a:defRPr>
            </a:lvl1pPr>
            <a:lvl2pPr marL="357188" indent="-179388" algn="l" defTabSz="914400" rtl="0" eaLnBrk="1" latinLnBrk="0" hangingPunct="1">
              <a:spcBef>
                <a:spcPts val="0"/>
              </a:spcBef>
              <a:spcAft>
                <a:spcPts val="300"/>
              </a:spcAft>
              <a:buFont typeface="Corbel" panose="020B0503020204020204" pitchFamily="34" charset="0"/>
              <a:buChar char="–"/>
              <a:defRPr sz="1600" b="0" kern="1200">
                <a:solidFill>
                  <a:schemeClr val="tx2"/>
                </a:solidFill>
                <a:latin typeface="+mn-lt"/>
                <a:ea typeface="+mn-ea"/>
                <a:cs typeface="+mn-cs"/>
              </a:defRPr>
            </a:lvl2pPr>
            <a:lvl3pPr marL="534988" indent="-177800" algn="l" defTabSz="914400" rtl="0" eaLnBrk="1" latinLnBrk="0" hangingPunct="1">
              <a:spcBef>
                <a:spcPts val="0"/>
              </a:spcBef>
              <a:spcAft>
                <a:spcPts val="300"/>
              </a:spcAft>
              <a:buFont typeface="Arial" panose="020B0604020202020204" pitchFamily="34" charset="0"/>
              <a:buChar char="»"/>
              <a:defRPr sz="1600" b="0" kern="1200">
                <a:solidFill>
                  <a:schemeClr val="tx2"/>
                </a:solidFill>
                <a:latin typeface="+mn-lt"/>
                <a:ea typeface="+mn-ea"/>
                <a:cs typeface="+mn-cs"/>
              </a:defRPr>
            </a:lvl3pPr>
            <a:lvl4pPr marL="803275" indent="-268288" algn="l" defTabSz="914400" rtl="0" eaLnBrk="1" latinLnBrk="0" hangingPunct="1">
              <a:spcBef>
                <a:spcPts val="0"/>
              </a:spcBef>
              <a:spcAft>
                <a:spcPts val="300"/>
              </a:spcAft>
              <a:buFont typeface="Wingdings" panose="05000000000000000000" pitchFamily="2" charset="2"/>
              <a:buChar char="ü"/>
              <a:defRPr sz="1600" b="0" kern="1200">
                <a:solidFill>
                  <a:schemeClr val="tx2"/>
                </a:solidFill>
                <a:latin typeface="+mn-lt"/>
                <a:ea typeface="+mn-ea"/>
                <a:cs typeface="+mn-cs"/>
              </a:defRPr>
            </a:lvl4pPr>
            <a:lvl5pPr marL="1081088" indent="-188913" algn="l" defTabSz="914400" rtl="0" eaLnBrk="1" latinLnBrk="0" hangingPunct="1">
              <a:spcBef>
                <a:spcPts val="0"/>
              </a:spcBef>
              <a:spcAft>
                <a:spcPts val="300"/>
              </a:spcAft>
              <a:buFont typeface="Arial" panose="020B0604020202020204" pitchFamily="34" charset="0"/>
              <a:buChar char="•"/>
              <a:defRPr sz="1600" b="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000" b="1" dirty="0">
                <a:solidFill>
                  <a:schemeClr val="tx1"/>
                </a:solidFill>
              </a:rPr>
              <a:t>Optimality test:</a:t>
            </a:r>
            <a:r>
              <a:rPr lang="en-US" sz="2000" dirty="0">
                <a:solidFill>
                  <a:schemeClr val="tx1"/>
                </a:solidFill>
              </a:rPr>
              <a:t> If a CPF solution has no </a:t>
            </a:r>
            <a:r>
              <a:rPr lang="en-US" sz="2000" i="1" dirty="0">
                <a:solidFill>
                  <a:schemeClr val="tx1"/>
                </a:solidFill>
              </a:rPr>
              <a:t>adjacent</a:t>
            </a:r>
            <a:r>
              <a:rPr lang="en-US" sz="2000" dirty="0">
                <a:solidFill>
                  <a:schemeClr val="tx1"/>
                </a:solidFill>
              </a:rPr>
              <a:t> CPF solutions that are </a:t>
            </a:r>
            <a:r>
              <a:rPr lang="en-US" sz="2000" i="1" dirty="0">
                <a:solidFill>
                  <a:schemeClr val="tx1"/>
                </a:solidFill>
              </a:rPr>
              <a:t>better</a:t>
            </a:r>
            <a:r>
              <a:rPr lang="en-US" sz="2000" dirty="0">
                <a:solidFill>
                  <a:schemeClr val="tx1"/>
                </a:solidFill>
              </a:rPr>
              <a:t> (as measured by </a:t>
            </a:r>
            <a:r>
              <a:rPr lang="en-US" sz="2000" i="1" dirty="0">
                <a:solidFill>
                  <a:schemeClr val="tx1"/>
                </a:solidFill>
                <a:ea typeface="Times New Roman" charset="0"/>
                <a:cs typeface="Times New Roman" charset="0"/>
              </a:rPr>
              <a:t>Z</a:t>
            </a:r>
            <a:r>
              <a:rPr lang="en-US" sz="2000" dirty="0">
                <a:solidFill>
                  <a:schemeClr val="tx1"/>
                </a:solidFill>
              </a:rPr>
              <a:t>), then it must be an </a:t>
            </a:r>
            <a:r>
              <a:rPr lang="en-US" sz="2000" i="1" dirty="0">
                <a:solidFill>
                  <a:schemeClr val="tx1"/>
                </a:solidFill>
              </a:rPr>
              <a:t>optimal</a:t>
            </a:r>
            <a:r>
              <a:rPr lang="en-US" sz="2000" dirty="0">
                <a:solidFill>
                  <a:schemeClr val="tx1"/>
                </a:solidFill>
              </a:rPr>
              <a:t> solution.</a:t>
            </a:r>
            <a:endParaRPr lang="en-US" sz="2000" dirty="0">
              <a:solidFill>
                <a:schemeClr val="tx1"/>
              </a:solidFill>
              <a:ea typeface="Times New Roman" charset="0"/>
              <a:cs typeface="Times New Roman" charset="0"/>
            </a:endParaRPr>
          </a:p>
        </p:txBody>
      </p:sp>
      <p:sp>
        <p:nvSpPr>
          <p:cNvPr id="19472" name="Line 12"/>
          <p:cNvSpPr>
            <a:spLocks noChangeShapeType="1"/>
          </p:cNvSpPr>
          <p:nvPr/>
        </p:nvSpPr>
        <p:spPr bwMode="auto">
          <a:xfrm flipH="1">
            <a:off x="1089025" y="4887591"/>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6" name="Line 6"/>
          <p:cNvSpPr>
            <a:spLocks noChangeShapeType="1"/>
          </p:cNvSpPr>
          <p:nvPr/>
        </p:nvSpPr>
        <p:spPr bwMode="auto">
          <a:xfrm>
            <a:off x="2230438" y="5727379"/>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grpSp>
        <p:nvGrpSpPr>
          <p:cNvPr id="5" name="Group 4"/>
          <p:cNvGrpSpPr/>
          <p:nvPr/>
        </p:nvGrpSpPr>
        <p:grpSpPr>
          <a:xfrm>
            <a:off x="1119648" y="2388866"/>
            <a:ext cx="4955715" cy="4041604"/>
            <a:chOff x="1119648" y="2388866"/>
            <a:chExt cx="4955715" cy="4041604"/>
          </a:xfrm>
        </p:grpSpPr>
        <p:sp>
          <p:nvSpPr>
            <p:cNvPr id="19491" name="Rectangle 31"/>
            <p:cNvSpPr>
              <a:spLocks noChangeArrowheads="1"/>
            </p:cNvSpPr>
            <p:nvPr/>
          </p:nvSpPr>
          <p:spPr bwMode="auto">
            <a:xfrm>
              <a:off x="1211263" y="2388866"/>
              <a:ext cx="13684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(0, 180)</a:t>
              </a:r>
            </a:p>
          </p:txBody>
        </p:sp>
        <p:sp>
          <p:nvSpPr>
            <p:cNvPr id="19493" name="Rectangle 33"/>
            <p:cNvSpPr>
              <a:spLocks noChangeArrowheads="1"/>
            </p:cNvSpPr>
            <p:nvPr/>
          </p:nvSpPr>
          <p:spPr bwMode="auto">
            <a:xfrm>
              <a:off x="4941888" y="5287641"/>
              <a:ext cx="11334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(174, 0)</a:t>
              </a:r>
            </a:p>
          </p:txBody>
        </p:sp>
        <p:sp>
          <p:nvSpPr>
            <p:cNvPr id="19498" name="Rectangle 38"/>
            <p:cNvSpPr>
              <a:spLocks noChangeArrowheads="1"/>
            </p:cNvSpPr>
            <p:nvPr/>
          </p:nvSpPr>
          <p:spPr bwMode="auto">
            <a:xfrm>
              <a:off x="4043363" y="4282754"/>
              <a:ext cx="1366838"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(122, 78)</a:t>
              </a:r>
            </a:p>
          </p:txBody>
        </p:sp>
        <p:sp>
          <p:nvSpPr>
            <p:cNvPr id="19501" name="Rectangle 41"/>
            <p:cNvSpPr>
              <a:spLocks noChangeArrowheads="1"/>
            </p:cNvSpPr>
            <p:nvPr/>
          </p:nvSpPr>
          <p:spPr bwMode="auto">
            <a:xfrm>
              <a:off x="2882900" y="3357241"/>
              <a:ext cx="11334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(80, 120)</a:t>
              </a:r>
            </a:p>
          </p:txBody>
        </p:sp>
        <p:sp>
          <p:nvSpPr>
            <p:cNvPr id="55" name="TextBox 54"/>
            <p:cNvSpPr txBox="1"/>
            <p:nvPr/>
          </p:nvSpPr>
          <p:spPr>
            <a:xfrm>
              <a:off x="1329058" y="6122693"/>
              <a:ext cx="3666972" cy="307777"/>
            </a:xfrm>
            <a:prstGeom prst="rect">
              <a:avLst/>
            </a:prstGeom>
          </p:spPr>
          <p:txBody>
            <a:bodyPr vert="horz" wrap="square" lIns="91440" tIns="45720" rIns="91440" bIns="45720" rtlCol="0" anchor="b">
              <a:spAutoFit/>
            </a:bodyPr>
            <a:lstStyle/>
            <a:p>
              <a:r>
                <a:rPr lang="en-US" sz="1400" dirty="0">
                  <a:solidFill>
                    <a:schemeClr val="tx1">
                      <a:lumMod val="95000"/>
                      <a:lumOff val="5000"/>
                    </a:schemeClr>
                  </a:solidFill>
                </a:rPr>
                <a:t>Corner-point </a:t>
              </a:r>
              <a:r>
                <a:rPr lang="en-US" sz="1400">
                  <a:solidFill>
                    <a:schemeClr val="tx1">
                      <a:lumMod val="95000"/>
                      <a:lumOff val="5000"/>
                    </a:schemeClr>
                  </a:solidFill>
                </a:rPr>
                <a:t>feasible solutions (</a:t>
              </a:r>
              <a:r>
                <a:rPr lang="en-US" sz="1400" b="1">
                  <a:solidFill>
                    <a:schemeClr val="tx1">
                      <a:lumMod val="95000"/>
                      <a:lumOff val="5000"/>
                    </a:schemeClr>
                  </a:solidFill>
                </a:rPr>
                <a:t>CPF </a:t>
              </a:r>
              <a:r>
                <a:rPr lang="en-US" sz="1400" b="1" dirty="0">
                  <a:solidFill>
                    <a:schemeClr val="tx1">
                      <a:lumMod val="95000"/>
                      <a:lumOff val="5000"/>
                    </a:schemeClr>
                  </a:solidFill>
                </a:rPr>
                <a:t>solutions</a:t>
              </a:r>
              <a:r>
                <a:rPr lang="en-US" sz="1400" dirty="0">
                  <a:solidFill>
                    <a:schemeClr val="tx1">
                      <a:lumMod val="95000"/>
                      <a:lumOff val="5000"/>
                    </a:schemeClr>
                  </a:solidFill>
                </a:rPr>
                <a:t>)</a:t>
              </a:r>
            </a:p>
          </p:txBody>
        </p:sp>
        <p:sp>
          <p:nvSpPr>
            <p:cNvPr id="56" name="Oval 55"/>
            <p:cNvSpPr/>
            <p:nvPr/>
          </p:nvSpPr>
          <p:spPr>
            <a:xfrm>
              <a:off x="1124323" y="6219335"/>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1119648" y="2669257"/>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2796984" y="3662194"/>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3941385" y="4531715"/>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a:off x="4911884" y="5653679"/>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03" name="Rectangle 43"/>
            <p:cNvSpPr>
              <a:spLocks noChangeArrowheads="1"/>
            </p:cNvSpPr>
            <p:nvPr/>
          </p:nvSpPr>
          <p:spPr bwMode="auto">
            <a:xfrm>
              <a:off x="1171425" y="5318021"/>
              <a:ext cx="11334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(0, 0)</a:t>
              </a:r>
            </a:p>
          </p:txBody>
        </p:sp>
        <p:sp>
          <p:nvSpPr>
            <p:cNvPr id="50" name="Oval 49"/>
            <p:cNvSpPr/>
            <p:nvPr/>
          </p:nvSpPr>
          <p:spPr>
            <a:xfrm>
              <a:off x="1125258" y="5670509"/>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497" name="Line 37"/>
          <p:cNvSpPr>
            <a:spLocks noChangeShapeType="1"/>
          </p:cNvSpPr>
          <p:nvPr/>
        </p:nvSpPr>
        <p:spPr bwMode="auto">
          <a:xfrm>
            <a:off x="3994150" y="4589141"/>
            <a:ext cx="971550" cy="1133475"/>
          </a:xfrm>
          <a:prstGeom prst="line">
            <a:avLst/>
          </a:prstGeom>
          <a:noFill/>
          <a:ln w="25400">
            <a:solidFill>
              <a:schemeClr val="tx1"/>
            </a:solidFill>
            <a:round/>
            <a:headEnd type="none" w="med" len="med"/>
            <a:tailEnd type="non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9495" name="Line 35"/>
          <p:cNvSpPr>
            <a:spLocks noChangeShapeType="1"/>
          </p:cNvSpPr>
          <p:nvPr/>
        </p:nvSpPr>
        <p:spPr bwMode="auto">
          <a:xfrm>
            <a:off x="1184275" y="2712716"/>
            <a:ext cx="1665288" cy="1012825"/>
          </a:xfrm>
          <a:prstGeom prst="line">
            <a:avLst/>
          </a:prstGeom>
          <a:noFill/>
          <a:ln w="25400">
            <a:solidFill>
              <a:schemeClr val="tx1"/>
            </a:solidFill>
            <a:round/>
            <a:headEnd type="none" w="med" len="med"/>
            <a:tailEnd type="non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9496" name="Line 36"/>
          <p:cNvSpPr>
            <a:spLocks noChangeShapeType="1"/>
          </p:cNvSpPr>
          <p:nvPr/>
        </p:nvSpPr>
        <p:spPr bwMode="auto">
          <a:xfrm>
            <a:off x="2849078" y="3724977"/>
            <a:ext cx="1135781" cy="866274"/>
          </a:xfrm>
          <a:prstGeom prst="line">
            <a:avLst/>
          </a:prstGeom>
          <a:noFill/>
          <a:ln w="25400">
            <a:solidFill>
              <a:schemeClr val="tx1"/>
            </a:solidFill>
            <a:round/>
            <a:headEnd type="none" w="med" len="med"/>
            <a:tailEnd type="none" w="med" len="med"/>
          </a:ln>
          <a:extLst>
            <a:ext uri="{909E8E84-426E-40DD-AFC4-6F175D3DCCD1}">
              <a14:hiddenFill xmlns:a14="http://schemas.microsoft.com/office/drawing/2010/main">
                <a:noFill/>
              </a14:hiddenFill>
            </a:ext>
          </a:extLst>
        </p:spPr>
        <p:txBody>
          <a:bodyPr wrap="none" anchor="ctr"/>
          <a:lstStyle/>
          <a:p>
            <a:endParaRPr lang="en-US"/>
          </a:p>
        </p:txBody>
      </p:sp>
    </p:spTree>
    <p:extLst>
      <p:ext uri="{BB962C8B-B14F-4D97-AF65-F5344CB8AC3E}">
        <p14:creationId xmlns:p14="http://schemas.microsoft.com/office/powerpoint/2010/main" val="2371092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3"/>
                                        </p:tgtEl>
                                        <p:attrNameLst>
                                          <p:attrName>style.visibility</p:attrName>
                                        </p:attrNameLst>
                                      </p:cBhvr>
                                      <p:to>
                                        <p:strVal val="visible"/>
                                      </p:to>
                                    </p:set>
                                    <p:animEffect transition="in" filter="fade">
                                      <p:cBhvr>
                                        <p:cTn id="12" dur="500"/>
                                        <p:tgtEl>
                                          <p:spTgt spid="5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4"/>
                                        </p:tgtEl>
                                        <p:attrNameLst>
                                          <p:attrName>style.visibility</p:attrName>
                                        </p:attrNameLst>
                                      </p:cBhvr>
                                      <p:to>
                                        <p:strVal val="visible"/>
                                      </p:to>
                                    </p:set>
                                    <p:animEffect transition="in" filter="fade">
                                      <p:cBhvr>
                                        <p:cTn id="1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4" name="Freeform 4" descr="70%"/>
          <p:cNvSpPr>
            <a:spLocks/>
          </p:cNvSpPr>
          <p:nvPr/>
        </p:nvSpPr>
        <p:spPr bwMode="auto">
          <a:xfrm>
            <a:off x="1174750" y="2703191"/>
            <a:ext cx="3783013" cy="3021013"/>
          </a:xfrm>
          <a:custGeom>
            <a:avLst/>
            <a:gdLst>
              <a:gd name="T0" fmla="*/ 0 w 2383"/>
              <a:gd name="T1" fmla="*/ 0 h 1903"/>
              <a:gd name="T2" fmla="*/ 0 w 2383"/>
              <a:gd name="T3" fmla="*/ 1902 h 1903"/>
              <a:gd name="T4" fmla="*/ 2382 w 2383"/>
              <a:gd name="T5" fmla="*/ 1896 h 1903"/>
              <a:gd name="T6" fmla="*/ 1774 w 2383"/>
              <a:gd name="T7" fmla="*/ 1186 h 1903"/>
              <a:gd name="T8" fmla="*/ 1052 w 2383"/>
              <a:gd name="T9" fmla="*/ 637 h 1903"/>
              <a:gd name="T10" fmla="*/ 0 w 2383"/>
              <a:gd name="T11" fmla="*/ 0 h 1903"/>
              <a:gd name="T12" fmla="*/ 0 60000 65536"/>
              <a:gd name="T13" fmla="*/ 0 60000 65536"/>
              <a:gd name="T14" fmla="*/ 0 60000 65536"/>
              <a:gd name="T15" fmla="*/ 0 60000 65536"/>
              <a:gd name="T16" fmla="*/ 0 60000 65536"/>
              <a:gd name="T17" fmla="*/ 0 60000 65536"/>
              <a:gd name="T18" fmla="*/ 0 w 2383"/>
              <a:gd name="T19" fmla="*/ 0 h 1903"/>
              <a:gd name="T20" fmla="*/ 2383 w 2383"/>
              <a:gd name="T21" fmla="*/ 1903 h 1903"/>
            </a:gdLst>
            <a:ahLst/>
            <a:cxnLst>
              <a:cxn ang="T12">
                <a:pos x="T0" y="T1"/>
              </a:cxn>
              <a:cxn ang="T13">
                <a:pos x="T2" y="T3"/>
              </a:cxn>
              <a:cxn ang="T14">
                <a:pos x="T4" y="T5"/>
              </a:cxn>
              <a:cxn ang="T15">
                <a:pos x="T6" y="T7"/>
              </a:cxn>
              <a:cxn ang="T16">
                <a:pos x="T8" y="T9"/>
              </a:cxn>
              <a:cxn ang="T17">
                <a:pos x="T10" y="T11"/>
              </a:cxn>
            </a:cxnLst>
            <a:rect l="T18" t="T19" r="T20" b="T21"/>
            <a:pathLst>
              <a:path w="2383" h="1903">
                <a:moveTo>
                  <a:pt x="0" y="0"/>
                </a:moveTo>
                <a:lnTo>
                  <a:pt x="0" y="1902"/>
                </a:lnTo>
                <a:lnTo>
                  <a:pt x="2382" y="1896"/>
                </a:lnTo>
                <a:lnTo>
                  <a:pt x="1774" y="1186"/>
                </a:lnTo>
                <a:lnTo>
                  <a:pt x="1052" y="637"/>
                </a:lnTo>
                <a:lnTo>
                  <a:pt x="0" y="0"/>
                </a:lnTo>
              </a:path>
            </a:pathLst>
          </a:custGeom>
          <a:solidFill>
            <a:schemeClr val="accent1">
              <a:lumMod val="20000"/>
              <a:lumOff val="80000"/>
            </a:schemeClr>
          </a:solidFill>
          <a:ln w="12700" cap="rnd">
            <a:solidFill>
              <a:schemeClr val="tx1"/>
            </a:solidFill>
            <a:round/>
            <a:headEnd/>
            <a:tailEnd/>
          </a:ln>
        </p:spPr>
        <p:txBody>
          <a:bodyPr/>
          <a:lstStyle/>
          <a:p>
            <a:endParaRPr lang="en-US"/>
          </a:p>
        </p:txBody>
      </p:sp>
      <p:sp>
        <p:nvSpPr>
          <p:cNvPr id="19465" name="Line 5"/>
          <p:cNvSpPr>
            <a:spLocks noChangeShapeType="1"/>
          </p:cNvSpPr>
          <p:nvPr/>
        </p:nvSpPr>
        <p:spPr bwMode="auto">
          <a:xfrm>
            <a:off x="1089025" y="5727379"/>
            <a:ext cx="6181725" cy="0"/>
          </a:xfrm>
          <a:prstGeom prst="line">
            <a:avLst/>
          </a:prstGeom>
          <a:noFill/>
          <a:ln w="25400">
            <a:solidFill>
              <a:srgbClr val="FFFFFF"/>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466" name="Line 6"/>
          <p:cNvSpPr>
            <a:spLocks noChangeShapeType="1"/>
          </p:cNvSpPr>
          <p:nvPr/>
        </p:nvSpPr>
        <p:spPr bwMode="auto">
          <a:xfrm>
            <a:off x="2230438" y="5727379"/>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7" name="Line 7"/>
          <p:cNvSpPr>
            <a:spLocks noChangeShapeType="1"/>
          </p:cNvSpPr>
          <p:nvPr/>
        </p:nvSpPr>
        <p:spPr bwMode="auto">
          <a:xfrm>
            <a:off x="3276600" y="5727379"/>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8" name="Line 8"/>
          <p:cNvSpPr>
            <a:spLocks noChangeShapeType="1"/>
          </p:cNvSpPr>
          <p:nvPr/>
        </p:nvSpPr>
        <p:spPr bwMode="auto">
          <a:xfrm>
            <a:off x="4322763" y="5727379"/>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9" name="Line 9"/>
          <p:cNvSpPr>
            <a:spLocks noChangeShapeType="1"/>
          </p:cNvSpPr>
          <p:nvPr/>
        </p:nvSpPr>
        <p:spPr bwMode="auto">
          <a:xfrm>
            <a:off x="5368925" y="5727379"/>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0" name="Line 10"/>
          <p:cNvSpPr>
            <a:spLocks noChangeShapeType="1"/>
          </p:cNvSpPr>
          <p:nvPr/>
        </p:nvSpPr>
        <p:spPr bwMode="auto">
          <a:xfrm>
            <a:off x="6415088" y="5727379"/>
            <a:ext cx="0" cy="7620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1" name="Line 11"/>
          <p:cNvSpPr>
            <a:spLocks noChangeShapeType="1"/>
          </p:cNvSpPr>
          <p:nvPr/>
        </p:nvSpPr>
        <p:spPr bwMode="auto">
          <a:xfrm flipV="1">
            <a:off x="1184275" y="839466"/>
            <a:ext cx="0" cy="4964113"/>
          </a:xfrm>
          <a:prstGeom prst="line">
            <a:avLst/>
          </a:prstGeom>
          <a:noFill/>
          <a:ln w="25400">
            <a:solidFill>
              <a:srgbClr val="FFFFFF"/>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472" name="Line 12"/>
          <p:cNvSpPr>
            <a:spLocks noChangeShapeType="1"/>
          </p:cNvSpPr>
          <p:nvPr/>
        </p:nvSpPr>
        <p:spPr bwMode="auto">
          <a:xfrm flipH="1">
            <a:off x="1089025" y="4887591"/>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3" name="Line 13"/>
          <p:cNvSpPr>
            <a:spLocks noChangeShapeType="1"/>
          </p:cNvSpPr>
          <p:nvPr/>
        </p:nvSpPr>
        <p:spPr bwMode="auto">
          <a:xfrm flipH="1">
            <a:off x="1089025" y="4047804"/>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4" name="Line 14"/>
          <p:cNvSpPr>
            <a:spLocks noChangeShapeType="1"/>
          </p:cNvSpPr>
          <p:nvPr/>
        </p:nvSpPr>
        <p:spPr bwMode="auto">
          <a:xfrm flipH="1">
            <a:off x="1089025" y="3206429"/>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5" name="Line 15"/>
          <p:cNvSpPr>
            <a:spLocks noChangeShapeType="1"/>
          </p:cNvSpPr>
          <p:nvPr/>
        </p:nvSpPr>
        <p:spPr bwMode="auto">
          <a:xfrm flipH="1">
            <a:off x="1089025" y="2366641"/>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6" name="Line 16"/>
          <p:cNvSpPr>
            <a:spLocks noChangeShapeType="1"/>
          </p:cNvSpPr>
          <p:nvPr/>
        </p:nvSpPr>
        <p:spPr bwMode="auto">
          <a:xfrm flipH="1">
            <a:off x="1089025" y="1526854"/>
            <a:ext cx="95250" cy="0"/>
          </a:xfrm>
          <a:prstGeom prst="line">
            <a:avLst/>
          </a:prstGeom>
          <a:noFill/>
          <a:ln w="12700">
            <a:solidFill>
              <a:srgbClr val="FFFF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grpSp>
        <p:nvGrpSpPr>
          <p:cNvPr id="3" name="Group 2"/>
          <p:cNvGrpSpPr/>
          <p:nvPr/>
        </p:nvGrpSpPr>
        <p:grpSpPr>
          <a:xfrm>
            <a:off x="533400" y="655316"/>
            <a:ext cx="7442200" cy="5565776"/>
            <a:chOff x="533400" y="655316"/>
            <a:chExt cx="7442200" cy="5565776"/>
          </a:xfrm>
        </p:grpSpPr>
        <p:sp>
          <p:nvSpPr>
            <p:cNvPr id="19477" name="Rectangle 17"/>
            <p:cNvSpPr>
              <a:spLocks noChangeArrowheads="1"/>
            </p:cNvSpPr>
            <p:nvPr/>
          </p:nvSpPr>
          <p:spPr bwMode="auto">
            <a:xfrm>
              <a:off x="574675" y="655316"/>
              <a:ext cx="990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i="1" dirty="0">
                  <a:latin typeface="Times New Roman" charset="0"/>
                  <a:ea typeface="Times New Roman" charset="0"/>
                  <a:cs typeface="Times New Roman" charset="0"/>
                </a:rPr>
                <a:t>x</a:t>
              </a:r>
              <a:r>
                <a:rPr lang="en-US" b="1" baseline="-25000" dirty="0"/>
                <a:t>2</a:t>
              </a:r>
            </a:p>
          </p:txBody>
        </p:sp>
        <p:sp>
          <p:nvSpPr>
            <p:cNvPr id="19478" name="Rectangle 18"/>
            <p:cNvSpPr>
              <a:spLocks noChangeArrowheads="1"/>
            </p:cNvSpPr>
            <p:nvPr/>
          </p:nvSpPr>
          <p:spPr bwMode="auto">
            <a:xfrm>
              <a:off x="6985000" y="5836916"/>
              <a:ext cx="990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i="1" dirty="0">
                  <a:latin typeface="Times New Roman" charset="0"/>
                  <a:ea typeface="Times New Roman" charset="0"/>
                  <a:cs typeface="Times New Roman" charset="0"/>
                </a:rPr>
                <a:t>x</a:t>
              </a:r>
              <a:r>
                <a:rPr lang="en-US" b="1" baseline="-25000" dirty="0"/>
                <a:t>1</a:t>
              </a:r>
            </a:p>
          </p:txBody>
        </p:sp>
        <p:sp>
          <p:nvSpPr>
            <p:cNvPr id="19479" name="Rectangle 19"/>
            <p:cNvSpPr>
              <a:spLocks noChangeArrowheads="1"/>
            </p:cNvSpPr>
            <p:nvPr/>
          </p:nvSpPr>
          <p:spPr bwMode="auto">
            <a:xfrm>
              <a:off x="549275" y="133794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250</a:t>
              </a:r>
            </a:p>
          </p:txBody>
        </p:sp>
        <p:sp>
          <p:nvSpPr>
            <p:cNvPr id="19480" name="Rectangle 20"/>
            <p:cNvSpPr>
              <a:spLocks noChangeArrowheads="1"/>
            </p:cNvSpPr>
            <p:nvPr/>
          </p:nvSpPr>
          <p:spPr bwMode="auto">
            <a:xfrm>
              <a:off x="550863" y="220789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200</a:t>
              </a:r>
            </a:p>
          </p:txBody>
        </p:sp>
        <p:sp>
          <p:nvSpPr>
            <p:cNvPr id="19481" name="Rectangle 21"/>
            <p:cNvSpPr>
              <a:spLocks noChangeArrowheads="1"/>
            </p:cNvSpPr>
            <p:nvPr/>
          </p:nvSpPr>
          <p:spPr bwMode="auto">
            <a:xfrm>
              <a:off x="533400" y="302704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150</a:t>
              </a:r>
            </a:p>
          </p:txBody>
        </p:sp>
        <p:sp>
          <p:nvSpPr>
            <p:cNvPr id="19482" name="Rectangle 22"/>
            <p:cNvSpPr>
              <a:spLocks noChangeArrowheads="1"/>
            </p:cNvSpPr>
            <p:nvPr/>
          </p:nvSpPr>
          <p:spPr bwMode="auto">
            <a:xfrm>
              <a:off x="550863" y="3881116"/>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100</a:t>
              </a:r>
            </a:p>
          </p:txBody>
        </p:sp>
        <p:sp>
          <p:nvSpPr>
            <p:cNvPr id="19483" name="Rectangle 23"/>
            <p:cNvSpPr>
              <a:spLocks noChangeArrowheads="1"/>
            </p:cNvSpPr>
            <p:nvPr/>
          </p:nvSpPr>
          <p:spPr bwMode="auto">
            <a:xfrm>
              <a:off x="601663" y="471614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50</a:t>
              </a:r>
            </a:p>
          </p:txBody>
        </p:sp>
        <p:sp>
          <p:nvSpPr>
            <p:cNvPr id="19484" name="Rectangle 24"/>
            <p:cNvSpPr>
              <a:spLocks noChangeArrowheads="1"/>
            </p:cNvSpPr>
            <p:nvPr/>
          </p:nvSpPr>
          <p:spPr bwMode="auto">
            <a:xfrm>
              <a:off x="650875" y="5551166"/>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0</a:t>
              </a:r>
            </a:p>
          </p:txBody>
        </p:sp>
        <p:sp>
          <p:nvSpPr>
            <p:cNvPr id="19485" name="Rectangle 25"/>
            <p:cNvSpPr>
              <a:spLocks noChangeArrowheads="1"/>
            </p:cNvSpPr>
            <p:nvPr/>
          </p:nvSpPr>
          <p:spPr bwMode="auto">
            <a:xfrm>
              <a:off x="903288" y="5836916"/>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0</a:t>
              </a:r>
            </a:p>
          </p:txBody>
        </p:sp>
        <p:sp>
          <p:nvSpPr>
            <p:cNvPr id="19486" name="Rectangle 26"/>
            <p:cNvSpPr>
              <a:spLocks noChangeArrowheads="1"/>
            </p:cNvSpPr>
            <p:nvPr/>
          </p:nvSpPr>
          <p:spPr bwMode="auto">
            <a:xfrm>
              <a:off x="1973263" y="5854379"/>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 50</a:t>
              </a:r>
            </a:p>
          </p:txBody>
        </p:sp>
        <p:sp>
          <p:nvSpPr>
            <p:cNvPr id="19487" name="Rectangle 27"/>
            <p:cNvSpPr>
              <a:spLocks noChangeArrowheads="1"/>
            </p:cNvSpPr>
            <p:nvPr/>
          </p:nvSpPr>
          <p:spPr bwMode="auto">
            <a:xfrm>
              <a:off x="2974975" y="582104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100</a:t>
              </a:r>
            </a:p>
          </p:txBody>
        </p:sp>
        <p:sp>
          <p:nvSpPr>
            <p:cNvPr id="19488" name="Rectangle 28"/>
            <p:cNvSpPr>
              <a:spLocks noChangeArrowheads="1"/>
            </p:cNvSpPr>
            <p:nvPr/>
          </p:nvSpPr>
          <p:spPr bwMode="auto">
            <a:xfrm>
              <a:off x="4010025" y="5836916"/>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150</a:t>
              </a:r>
            </a:p>
          </p:txBody>
        </p:sp>
        <p:sp>
          <p:nvSpPr>
            <p:cNvPr id="19489" name="Rectangle 29"/>
            <p:cNvSpPr>
              <a:spLocks noChangeArrowheads="1"/>
            </p:cNvSpPr>
            <p:nvPr/>
          </p:nvSpPr>
          <p:spPr bwMode="auto">
            <a:xfrm>
              <a:off x="5064125" y="585279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200</a:t>
              </a:r>
            </a:p>
          </p:txBody>
        </p:sp>
        <p:sp>
          <p:nvSpPr>
            <p:cNvPr id="19490" name="Rectangle 30"/>
            <p:cNvSpPr>
              <a:spLocks noChangeArrowheads="1"/>
            </p:cNvSpPr>
            <p:nvPr/>
          </p:nvSpPr>
          <p:spPr bwMode="auto">
            <a:xfrm>
              <a:off x="6115050" y="5852791"/>
              <a:ext cx="5683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a:t>250</a:t>
              </a:r>
            </a:p>
          </p:txBody>
        </p:sp>
        <p:sp>
          <p:nvSpPr>
            <p:cNvPr id="19495" name="Line 35"/>
            <p:cNvSpPr>
              <a:spLocks noChangeShapeType="1"/>
            </p:cNvSpPr>
            <p:nvPr/>
          </p:nvSpPr>
          <p:spPr bwMode="auto">
            <a:xfrm>
              <a:off x="1184275" y="2712716"/>
              <a:ext cx="1681163" cy="1009650"/>
            </a:xfrm>
            <a:prstGeom prst="line">
              <a:avLst/>
            </a:prstGeom>
            <a:noFill/>
            <a:ln w="25400">
              <a:solidFill>
                <a:schemeClr val="tx1"/>
              </a:solidFill>
              <a:round/>
              <a:headEnd type="none" w="med" len="med"/>
              <a:tailEnd type="non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9496" name="Line 36"/>
            <p:cNvSpPr>
              <a:spLocks noChangeShapeType="1"/>
            </p:cNvSpPr>
            <p:nvPr/>
          </p:nvSpPr>
          <p:spPr bwMode="auto">
            <a:xfrm>
              <a:off x="2851150" y="3712841"/>
              <a:ext cx="1152525" cy="876300"/>
            </a:xfrm>
            <a:prstGeom prst="line">
              <a:avLst/>
            </a:prstGeom>
            <a:noFill/>
            <a:ln w="25400">
              <a:solidFill>
                <a:schemeClr val="tx1"/>
              </a:solidFill>
              <a:round/>
              <a:headEnd type="none" w="med" len="med"/>
              <a:tailEnd type="non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9497" name="Line 37"/>
            <p:cNvSpPr>
              <a:spLocks noChangeShapeType="1"/>
            </p:cNvSpPr>
            <p:nvPr/>
          </p:nvSpPr>
          <p:spPr bwMode="auto">
            <a:xfrm>
              <a:off x="3994150" y="4589141"/>
              <a:ext cx="971550" cy="1133475"/>
            </a:xfrm>
            <a:prstGeom prst="line">
              <a:avLst/>
            </a:prstGeom>
            <a:noFill/>
            <a:ln w="25400">
              <a:solidFill>
                <a:schemeClr val="tx1"/>
              </a:solidFill>
              <a:round/>
              <a:headEnd type="none" w="med" len="med"/>
              <a:tailEnd type="non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9461" name="Line 50"/>
            <p:cNvSpPr>
              <a:spLocks noChangeShapeType="1"/>
            </p:cNvSpPr>
            <p:nvPr/>
          </p:nvSpPr>
          <p:spPr bwMode="auto">
            <a:xfrm>
              <a:off x="1089025" y="5722197"/>
              <a:ext cx="6181725" cy="0"/>
            </a:xfrm>
            <a:prstGeom prst="line">
              <a:avLst/>
            </a:prstGeom>
            <a:noFill/>
            <a:ln w="25400">
              <a:solidFill>
                <a:schemeClr val="tx2"/>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19462" name="Line 51"/>
            <p:cNvSpPr>
              <a:spLocks noChangeShapeType="1"/>
            </p:cNvSpPr>
            <p:nvPr/>
          </p:nvSpPr>
          <p:spPr bwMode="auto">
            <a:xfrm flipV="1">
              <a:off x="1184275" y="811330"/>
              <a:ext cx="0" cy="4964113"/>
            </a:xfrm>
            <a:prstGeom prst="line">
              <a:avLst/>
            </a:prstGeom>
            <a:noFill/>
            <a:ln w="25400">
              <a:solidFill>
                <a:schemeClr val="tx2"/>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grpSp>
      <p:sp>
        <p:nvSpPr>
          <p:cNvPr id="2" name="Title 1"/>
          <p:cNvSpPr>
            <a:spLocks noGrp="1"/>
          </p:cNvSpPr>
          <p:nvPr>
            <p:ph type="title"/>
          </p:nvPr>
        </p:nvSpPr>
        <p:spPr/>
        <p:txBody>
          <a:bodyPr>
            <a:normAutofit fontScale="90000"/>
          </a:bodyPr>
          <a:lstStyle/>
          <a:p>
            <a:r>
              <a:rPr lang="en-US" dirty="0"/>
              <a:t>The essence of the Simplex method</a:t>
            </a:r>
          </a:p>
        </p:txBody>
      </p:sp>
      <p:sp>
        <p:nvSpPr>
          <p:cNvPr id="50" name="Rectangle 49"/>
          <p:cNvSpPr/>
          <p:nvPr/>
        </p:nvSpPr>
        <p:spPr>
          <a:xfrm>
            <a:off x="4909625" y="855761"/>
            <a:ext cx="4068763" cy="951057"/>
          </a:xfrm>
          <a:prstGeom prst="rect">
            <a:avLst/>
          </a:prstGeom>
          <a:solidFill>
            <a:schemeClr val="accent6">
              <a:lumMod val="20000"/>
              <a:lumOff val="80000"/>
            </a:schemeClr>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latin typeface="+mj-lt"/>
            </a:endParaRPr>
          </a:p>
        </p:txBody>
      </p:sp>
      <p:sp>
        <p:nvSpPr>
          <p:cNvPr id="52" name="Rectangle 51"/>
          <p:cNvSpPr/>
          <p:nvPr/>
        </p:nvSpPr>
        <p:spPr>
          <a:xfrm>
            <a:off x="4909625" y="3168894"/>
            <a:ext cx="4068763" cy="836758"/>
          </a:xfrm>
          <a:prstGeom prst="rect">
            <a:avLst/>
          </a:prstGeom>
          <a:solidFill>
            <a:schemeClr val="accent6">
              <a:lumMod val="20000"/>
              <a:lumOff val="80000"/>
            </a:schemeClr>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latin typeface="+mj-lt"/>
            </a:endParaRPr>
          </a:p>
        </p:txBody>
      </p:sp>
      <p:sp>
        <p:nvSpPr>
          <p:cNvPr id="57" name="Rectangle 56"/>
          <p:cNvSpPr/>
          <p:nvPr/>
        </p:nvSpPr>
        <p:spPr>
          <a:xfrm>
            <a:off x="4909625" y="2046387"/>
            <a:ext cx="4068763" cy="836758"/>
          </a:xfrm>
          <a:prstGeom prst="rect">
            <a:avLst/>
          </a:prstGeom>
          <a:solidFill>
            <a:schemeClr val="accent6">
              <a:lumMod val="20000"/>
              <a:lumOff val="80000"/>
            </a:schemeClr>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latin typeface="+mj-lt"/>
            </a:endParaRPr>
          </a:p>
        </p:txBody>
      </p:sp>
      <p:sp>
        <p:nvSpPr>
          <p:cNvPr id="58" name="Text Placeholder 2"/>
          <p:cNvSpPr txBox="1">
            <a:spLocks/>
          </p:cNvSpPr>
          <p:nvPr/>
        </p:nvSpPr>
        <p:spPr>
          <a:xfrm>
            <a:off x="5023926" y="855907"/>
            <a:ext cx="3954462" cy="969961"/>
          </a:xfrm>
          <a:prstGeom prst="rect">
            <a:avLst/>
          </a:prstGeom>
        </p:spPr>
        <p:txBody>
          <a:bodyPr/>
          <a:lstStyle>
            <a:lvl1pPr marL="177800" indent="-177800" algn="l" defTabSz="914400" rtl="0" eaLnBrk="1" latinLnBrk="0" hangingPunct="1">
              <a:spcBef>
                <a:spcPts val="0"/>
              </a:spcBef>
              <a:spcAft>
                <a:spcPts val="300"/>
              </a:spcAft>
              <a:buFont typeface="Wingdings" panose="05000000000000000000" pitchFamily="2" charset="2"/>
              <a:buChar char="§"/>
              <a:defRPr sz="1600" kern="1200">
                <a:solidFill>
                  <a:schemeClr val="tx2"/>
                </a:solidFill>
                <a:latin typeface="+mn-lt"/>
                <a:ea typeface="+mn-ea"/>
                <a:cs typeface="+mn-cs"/>
              </a:defRPr>
            </a:lvl1pPr>
            <a:lvl2pPr marL="357188" indent="-179388" algn="l" defTabSz="914400" rtl="0" eaLnBrk="1" latinLnBrk="0" hangingPunct="1">
              <a:spcBef>
                <a:spcPts val="0"/>
              </a:spcBef>
              <a:spcAft>
                <a:spcPts val="300"/>
              </a:spcAft>
              <a:buFont typeface="Corbel" panose="020B0503020204020204" pitchFamily="34" charset="0"/>
              <a:buChar char="–"/>
              <a:defRPr sz="1600" b="0" kern="1200">
                <a:solidFill>
                  <a:schemeClr val="tx2"/>
                </a:solidFill>
                <a:latin typeface="+mn-lt"/>
                <a:ea typeface="+mn-ea"/>
                <a:cs typeface="+mn-cs"/>
              </a:defRPr>
            </a:lvl2pPr>
            <a:lvl3pPr marL="534988" indent="-177800" algn="l" defTabSz="914400" rtl="0" eaLnBrk="1" latinLnBrk="0" hangingPunct="1">
              <a:spcBef>
                <a:spcPts val="0"/>
              </a:spcBef>
              <a:spcAft>
                <a:spcPts val="300"/>
              </a:spcAft>
              <a:buFont typeface="Arial" panose="020B0604020202020204" pitchFamily="34" charset="0"/>
              <a:buChar char="»"/>
              <a:defRPr sz="1600" b="0" kern="1200">
                <a:solidFill>
                  <a:schemeClr val="tx2"/>
                </a:solidFill>
                <a:latin typeface="+mn-lt"/>
                <a:ea typeface="+mn-ea"/>
                <a:cs typeface="+mn-cs"/>
              </a:defRPr>
            </a:lvl3pPr>
            <a:lvl4pPr marL="803275" indent="-268288" algn="l" defTabSz="914400" rtl="0" eaLnBrk="1" latinLnBrk="0" hangingPunct="1">
              <a:spcBef>
                <a:spcPts val="0"/>
              </a:spcBef>
              <a:spcAft>
                <a:spcPts val="300"/>
              </a:spcAft>
              <a:buFont typeface="Wingdings" panose="05000000000000000000" pitchFamily="2" charset="2"/>
              <a:buChar char="ü"/>
              <a:defRPr sz="1600" b="0" kern="1200">
                <a:solidFill>
                  <a:schemeClr val="tx2"/>
                </a:solidFill>
                <a:latin typeface="+mn-lt"/>
                <a:ea typeface="+mn-ea"/>
                <a:cs typeface="+mn-cs"/>
              </a:defRPr>
            </a:lvl4pPr>
            <a:lvl5pPr marL="1081088" indent="-188913" algn="l" defTabSz="914400" rtl="0" eaLnBrk="1" latinLnBrk="0" hangingPunct="1">
              <a:spcBef>
                <a:spcPts val="0"/>
              </a:spcBef>
              <a:spcAft>
                <a:spcPts val="300"/>
              </a:spcAft>
              <a:buFont typeface="Arial" panose="020B0604020202020204" pitchFamily="34" charset="0"/>
              <a:buChar char="•"/>
              <a:defRPr sz="1600" b="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b="1" dirty="0">
                <a:solidFill>
                  <a:schemeClr val="tx1">
                    <a:lumMod val="95000"/>
                    <a:lumOff val="5000"/>
                  </a:schemeClr>
                </a:solidFill>
                <a:latin typeface="+mj-lt"/>
              </a:rPr>
              <a:t>Initialization</a:t>
            </a:r>
            <a:r>
              <a:rPr lang="en-US" sz="1400" dirty="0">
                <a:solidFill>
                  <a:schemeClr val="tx1">
                    <a:lumMod val="95000"/>
                    <a:lumOff val="5000"/>
                  </a:schemeClr>
                </a:solidFill>
                <a:latin typeface="+mj-lt"/>
              </a:rPr>
              <a:t>: Choose </a:t>
            </a:r>
            <a:r>
              <a:rPr lang="en-US" sz="1400" dirty="0">
                <a:solidFill>
                  <a:schemeClr val="tx1">
                    <a:lumMod val="95000"/>
                    <a:lumOff val="5000"/>
                  </a:schemeClr>
                </a:solidFill>
                <a:latin typeface="+mj-lt"/>
                <a:ea typeface="Times New Roman" charset="0"/>
                <a:cs typeface="Times New Roman" charset="0"/>
              </a:rPr>
              <a:t>(0, 0) </a:t>
            </a:r>
            <a:r>
              <a:rPr lang="en-US" sz="1400" dirty="0">
                <a:solidFill>
                  <a:schemeClr val="tx1">
                    <a:lumMod val="95000"/>
                    <a:lumOff val="5000"/>
                  </a:schemeClr>
                </a:solidFill>
                <a:latin typeface="+mj-lt"/>
              </a:rPr>
              <a:t>as the </a:t>
            </a:r>
            <a:r>
              <a:rPr lang="en-US" sz="1400" i="1" dirty="0">
                <a:solidFill>
                  <a:schemeClr val="tx1">
                    <a:lumMod val="95000"/>
                    <a:lumOff val="5000"/>
                  </a:schemeClr>
                </a:solidFill>
                <a:latin typeface="+mj-lt"/>
              </a:rPr>
              <a:t>initial</a:t>
            </a:r>
            <a:r>
              <a:rPr lang="en-US" sz="1400" dirty="0">
                <a:solidFill>
                  <a:schemeClr val="tx1">
                    <a:lumMod val="95000"/>
                    <a:lumOff val="5000"/>
                  </a:schemeClr>
                </a:solidFill>
                <a:latin typeface="+mj-lt"/>
              </a:rPr>
              <a:t> CPF </a:t>
            </a:r>
            <a:r>
              <a:rPr lang="en-US" sz="1400" dirty="0" err="1">
                <a:solidFill>
                  <a:schemeClr val="tx1">
                    <a:lumMod val="95000"/>
                    <a:lumOff val="5000"/>
                  </a:schemeClr>
                </a:solidFill>
                <a:latin typeface="+mj-lt"/>
              </a:rPr>
              <a:t>solu-tion</a:t>
            </a:r>
            <a:r>
              <a:rPr lang="en-US" sz="1400" dirty="0">
                <a:solidFill>
                  <a:schemeClr val="tx1">
                    <a:lumMod val="95000"/>
                    <a:lumOff val="5000"/>
                  </a:schemeClr>
                </a:solidFill>
                <a:latin typeface="+mj-lt"/>
              </a:rPr>
              <a:t> to examine.</a:t>
            </a:r>
          </a:p>
          <a:p>
            <a:pPr marL="0" indent="0">
              <a:buNone/>
            </a:pPr>
            <a:r>
              <a:rPr lang="en-US" sz="1400" b="1" dirty="0">
                <a:solidFill>
                  <a:schemeClr val="tx1">
                    <a:lumMod val="95000"/>
                    <a:lumOff val="5000"/>
                  </a:schemeClr>
                </a:solidFill>
                <a:latin typeface="+mj-lt"/>
              </a:rPr>
              <a:t>Optimality test: </a:t>
            </a:r>
            <a:r>
              <a:rPr lang="en-US" sz="1400" dirty="0">
                <a:solidFill>
                  <a:schemeClr val="tx1">
                    <a:lumMod val="95000"/>
                    <a:lumOff val="5000"/>
                  </a:schemeClr>
                </a:solidFill>
                <a:latin typeface="+mj-lt"/>
              </a:rPr>
              <a:t>Conclude that </a:t>
            </a:r>
            <a:r>
              <a:rPr lang="en-US" sz="1400" dirty="0">
                <a:solidFill>
                  <a:schemeClr val="tx1">
                    <a:lumMod val="95000"/>
                    <a:lumOff val="5000"/>
                  </a:schemeClr>
                </a:solidFill>
                <a:latin typeface="+mj-lt"/>
                <a:ea typeface="Times New Roman" charset="0"/>
                <a:cs typeface="Times New Roman" charset="0"/>
              </a:rPr>
              <a:t>(0, 0) </a:t>
            </a:r>
            <a:r>
              <a:rPr lang="en-US" sz="1400" dirty="0">
                <a:solidFill>
                  <a:schemeClr val="tx1">
                    <a:lumMod val="95000"/>
                    <a:lumOff val="5000"/>
                  </a:schemeClr>
                </a:solidFill>
                <a:latin typeface="+mj-lt"/>
              </a:rPr>
              <a:t>is </a:t>
            </a:r>
            <a:r>
              <a:rPr lang="en-US" sz="1400" i="1" dirty="0">
                <a:solidFill>
                  <a:schemeClr val="tx1">
                    <a:lumMod val="95000"/>
                    <a:lumOff val="5000"/>
                  </a:schemeClr>
                </a:solidFill>
                <a:latin typeface="+mj-lt"/>
              </a:rPr>
              <a:t>not</a:t>
            </a:r>
            <a:r>
              <a:rPr lang="en-US" sz="1400" dirty="0">
                <a:solidFill>
                  <a:schemeClr val="tx1">
                    <a:lumMod val="95000"/>
                    <a:lumOff val="5000"/>
                  </a:schemeClr>
                </a:solidFill>
                <a:latin typeface="+mj-lt"/>
              </a:rPr>
              <a:t> an </a:t>
            </a:r>
            <a:r>
              <a:rPr lang="en-US" sz="1400" dirty="0" err="1">
                <a:solidFill>
                  <a:schemeClr val="tx1">
                    <a:lumMod val="95000"/>
                    <a:lumOff val="5000"/>
                  </a:schemeClr>
                </a:solidFill>
                <a:latin typeface="+mj-lt"/>
              </a:rPr>
              <a:t>opti</a:t>
            </a:r>
            <a:r>
              <a:rPr lang="en-US" sz="1400" dirty="0">
                <a:solidFill>
                  <a:schemeClr val="tx1">
                    <a:lumMod val="95000"/>
                    <a:lumOff val="5000"/>
                  </a:schemeClr>
                </a:solidFill>
                <a:latin typeface="+mj-lt"/>
              </a:rPr>
              <a:t>-mal solution (adjacent CPF solutions are better)</a:t>
            </a:r>
          </a:p>
        </p:txBody>
      </p:sp>
      <p:sp>
        <p:nvSpPr>
          <p:cNvPr id="59" name="Text Placeholder 2"/>
          <p:cNvSpPr txBox="1">
            <a:spLocks/>
          </p:cNvSpPr>
          <p:nvPr/>
        </p:nvSpPr>
        <p:spPr>
          <a:xfrm>
            <a:off x="5023925" y="2103682"/>
            <a:ext cx="3909059" cy="769937"/>
          </a:xfrm>
          <a:prstGeom prst="rect">
            <a:avLst/>
          </a:prstGeom>
          <a:noFill/>
        </p:spPr>
        <p:txBody>
          <a:bodyPr/>
          <a:lstStyle>
            <a:lvl1pPr marL="177800" indent="-177800" algn="l" defTabSz="914400" rtl="0" eaLnBrk="1" latinLnBrk="0" hangingPunct="1">
              <a:spcBef>
                <a:spcPts val="0"/>
              </a:spcBef>
              <a:spcAft>
                <a:spcPts val="300"/>
              </a:spcAft>
              <a:buFont typeface="Wingdings" panose="05000000000000000000" pitchFamily="2" charset="2"/>
              <a:buChar char="§"/>
              <a:defRPr sz="1600" kern="1200">
                <a:solidFill>
                  <a:schemeClr val="tx2"/>
                </a:solidFill>
                <a:latin typeface="+mn-lt"/>
                <a:ea typeface="+mn-ea"/>
                <a:cs typeface="+mn-cs"/>
              </a:defRPr>
            </a:lvl1pPr>
            <a:lvl2pPr marL="357188" indent="-179388" algn="l" defTabSz="914400" rtl="0" eaLnBrk="1" latinLnBrk="0" hangingPunct="1">
              <a:spcBef>
                <a:spcPts val="0"/>
              </a:spcBef>
              <a:spcAft>
                <a:spcPts val="300"/>
              </a:spcAft>
              <a:buFont typeface="Corbel" panose="020B0503020204020204" pitchFamily="34" charset="0"/>
              <a:buChar char="–"/>
              <a:defRPr sz="1600" b="0" kern="1200">
                <a:solidFill>
                  <a:schemeClr val="tx2"/>
                </a:solidFill>
                <a:latin typeface="+mn-lt"/>
                <a:ea typeface="+mn-ea"/>
                <a:cs typeface="+mn-cs"/>
              </a:defRPr>
            </a:lvl2pPr>
            <a:lvl3pPr marL="534988" indent="-177800" algn="l" defTabSz="914400" rtl="0" eaLnBrk="1" latinLnBrk="0" hangingPunct="1">
              <a:spcBef>
                <a:spcPts val="0"/>
              </a:spcBef>
              <a:spcAft>
                <a:spcPts val="300"/>
              </a:spcAft>
              <a:buFont typeface="Arial" panose="020B0604020202020204" pitchFamily="34" charset="0"/>
              <a:buChar char="»"/>
              <a:defRPr sz="1600" b="0" kern="1200">
                <a:solidFill>
                  <a:schemeClr val="tx2"/>
                </a:solidFill>
                <a:latin typeface="+mn-lt"/>
                <a:ea typeface="+mn-ea"/>
                <a:cs typeface="+mn-cs"/>
              </a:defRPr>
            </a:lvl3pPr>
            <a:lvl4pPr marL="803275" indent="-268288" algn="l" defTabSz="914400" rtl="0" eaLnBrk="1" latinLnBrk="0" hangingPunct="1">
              <a:spcBef>
                <a:spcPts val="0"/>
              </a:spcBef>
              <a:spcAft>
                <a:spcPts val="300"/>
              </a:spcAft>
              <a:buFont typeface="Wingdings" panose="05000000000000000000" pitchFamily="2" charset="2"/>
              <a:buChar char="ü"/>
              <a:defRPr sz="1600" b="0" kern="1200">
                <a:solidFill>
                  <a:schemeClr val="tx2"/>
                </a:solidFill>
                <a:latin typeface="+mn-lt"/>
                <a:ea typeface="+mn-ea"/>
                <a:cs typeface="+mn-cs"/>
              </a:defRPr>
            </a:lvl4pPr>
            <a:lvl5pPr marL="1081088" indent="-188913" algn="l" defTabSz="914400" rtl="0" eaLnBrk="1" latinLnBrk="0" hangingPunct="1">
              <a:spcBef>
                <a:spcPts val="0"/>
              </a:spcBef>
              <a:spcAft>
                <a:spcPts val="300"/>
              </a:spcAft>
              <a:buFont typeface="Arial" panose="020B0604020202020204" pitchFamily="34" charset="0"/>
              <a:buChar char="•"/>
              <a:defRPr sz="1600" b="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b="1" dirty="0">
                <a:solidFill>
                  <a:schemeClr val="tx1">
                    <a:lumMod val="95000"/>
                    <a:lumOff val="5000"/>
                  </a:schemeClr>
                </a:solidFill>
                <a:latin typeface="+mj-lt"/>
              </a:rPr>
              <a:t>Iteration 1: </a:t>
            </a:r>
            <a:r>
              <a:rPr lang="en-US" sz="1400" dirty="0">
                <a:solidFill>
                  <a:schemeClr val="tx1">
                    <a:lumMod val="95000"/>
                    <a:lumOff val="5000"/>
                  </a:schemeClr>
                </a:solidFill>
                <a:latin typeface="+mj-lt"/>
              </a:rPr>
              <a:t>Move to </a:t>
            </a:r>
            <a:r>
              <a:rPr lang="en-US" sz="1400" i="1" dirty="0">
                <a:solidFill>
                  <a:schemeClr val="tx1">
                    <a:lumMod val="95000"/>
                    <a:lumOff val="5000"/>
                  </a:schemeClr>
                </a:solidFill>
                <a:latin typeface="+mj-lt"/>
              </a:rPr>
              <a:t>adjacent</a:t>
            </a:r>
            <a:r>
              <a:rPr lang="en-US" sz="1400" dirty="0">
                <a:solidFill>
                  <a:schemeClr val="tx1">
                    <a:lumMod val="95000"/>
                    <a:lumOff val="5000"/>
                  </a:schemeClr>
                </a:solidFill>
                <a:latin typeface="+mj-lt"/>
              </a:rPr>
              <a:t> CPF solution, </a:t>
            </a:r>
            <a:r>
              <a:rPr lang="en-US" sz="1400" dirty="0">
                <a:solidFill>
                  <a:schemeClr val="tx1">
                    <a:lumMod val="95000"/>
                    <a:lumOff val="5000"/>
                  </a:schemeClr>
                </a:solidFill>
                <a:latin typeface="+mj-lt"/>
                <a:ea typeface="Times New Roman" charset="0"/>
                <a:cs typeface="Times New Roman" charset="0"/>
              </a:rPr>
              <a:t>(174, 0)</a:t>
            </a:r>
          </a:p>
          <a:p>
            <a:pPr marL="0" indent="0">
              <a:buNone/>
            </a:pPr>
            <a:r>
              <a:rPr lang="en-US" sz="1400" b="1" dirty="0">
                <a:solidFill>
                  <a:schemeClr val="tx1">
                    <a:lumMod val="95000"/>
                    <a:lumOff val="5000"/>
                  </a:schemeClr>
                </a:solidFill>
                <a:latin typeface="+mj-lt"/>
              </a:rPr>
              <a:t>Optimality test: </a:t>
            </a:r>
            <a:r>
              <a:rPr lang="en-US" sz="1400" dirty="0">
                <a:solidFill>
                  <a:schemeClr val="tx1">
                    <a:lumMod val="95000"/>
                    <a:lumOff val="5000"/>
                  </a:schemeClr>
                </a:solidFill>
                <a:latin typeface="+mj-lt"/>
              </a:rPr>
              <a:t>Conclude that </a:t>
            </a:r>
            <a:r>
              <a:rPr lang="en-US" sz="1400" dirty="0">
                <a:solidFill>
                  <a:schemeClr val="tx1">
                    <a:lumMod val="95000"/>
                    <a:lumOff val="5000"/>
                  </a:schemeClr>
                </a:solidFill>
                <a:latin typeface="+mj-lt"/>
                <a:ea typeface="Times New Roman" charset="0"/>
                <a:cs typeface="Times New Roman" charset="0"/>
              </a:rPr>
              <a:t>(174, 0) </a:t>
            </a:r>
            <a:r>
              <a:rPr lang="en-US" sz="1400" dirty="0">
                <a:solidFill>
                  <a:schemeClr val="tx1">
                    <a:lumMod val="95000"/>
                    <a:lumOff val="5000"/>
                  </a:schemeClr>
                </a:solidFill>
                <a:latin typeface="+mj-lt"/>
              </a:rPr>
              <a:t>is </a:t>
            </a:r>
            <a:r>
              <a:rPr lang="en-US" sz="1400" i="1" dirty="0">
                <a:solidFill>
                  <a:schemeClr val="tx1">
                    <a:lumMod val="95000"/>
                    <a:lumOff val="5000"/>
                  </a:schemeClr>
                </a:solidFill>
                <a:latin typeface="+mj-lt"/>
              </a:rPr>
              <a:t>not</a:t>
            </a:r>
            <a:r>
              <a:rPr lang="en-US" sz="1400" dirty="0">
                <a:solidFill>
                  <a:schemeClr val="tx1">
                    <a:lumMod val="95000"/>
                    <a:lumOff val="5000"/>
                  </a:schemeClr>
                </a:solidFill>
                <a:latin typeface="+mj-lt"/>
              </a:rPr>
              <a:t> an optimal solution</a:t>
            </a:r>
          </a:p>
          <a:p>
            <a:pPr marL="0" indent="0">
              <a:buNone/>
            </a:pPr>
            <a:endParaRPr lang="en-US" sz="1400" dirty="0">
              <a:solidFill>
                <a:schemeClr val="tx1">
                  <a:lumMod val="95000"/>
                  <a:lumOff val="5000"/>
                </a:schemeClr>
              </a:solidFill>
              <a:latin typeface="+mj-lt"/>
              <a:ea typeface="Times New Roman" charset="0"/>
              <a:cs typeface="Times New Roman" charset="0"/>
            </a:endParaRPr>
          </a:p>
        </p:txBody>
      </p:sp>
      <p:sp>
        <p:nvSpPr>
          <p:cNvPr id="60" name="Text Placeholder 2"/>
          <p:cNvSpPr txBox="1">
            <a:spLocks/>
          </p:cNvSpPr>
          <p:nvPr/>
        </p:nvSpPr>
        <p:spPr>
          <a:xfrm>
            <a:off x="5023926" y="3227632"/>
            <a:ext cx="3993465" cy="769937"/>
          </a:xfrm>
          <a:prstGeom prst="rect">
            <a:avLst/>
          </a:prstGeom>
          <a:noFill/>
        </p:spPr>
        <p:txBody>
          <a:bodyPr/>
          <a:lstStyle>
            <a:lvl1pPr marL="177800" indent="-177800" algn="l" defTabSz="914400" rtl="0" eaLnBrk="1" latinLnBrk="0" hangingPunct="1">
              <a:spcBef>
                <a:spcPts val="0"/>
              </a:spcBef>
              <a:spcAft>
                <a:spcPts val="300"/>
              </a:spcAft>
              <a:buFont typeface="Wingdings" panose="05000000000000000000" pitchFamily="2" charset="2"/>
              <a:buChar char="§"/>
              <a:defRPr sz="1600" kern="1200">
                <a:solidFill>
                  <a:schemeClr val="tx2"/>
                </a:solidFill>
                <a:latin typeface="+mn-lt"/>
                <a:ea typeface="+mn-ea"/>
                <a:cs typeface="+mn-cs"/>
              </a:defRPr>
            </a:lvl1pPr>
            <a:lvl2pPr marL="357188" indent="-179388" algn="l" defTabSz="914400" rtl="0" eaLnBrk="1" latinLnBrk="0" hangingPunct="1">
              <a:spcBef>
                <a:spcPts val="0"/>
              </a:spcBef>
              <a:spcAft>
                <a:spcPts val="300"/>
              </a:spcAft>
              <a:buFont typeface="Corbel" panose="020B0503020204020204" pitchFamily="34" charset="0"/>
              <a:buChar char="–"/>
              <a:defRPr sz="1600" b="0" kern="1200">
                <a:solidFill>
                  <a:schemeClr val="tx2"/>
                </a:solidFill>
                <a:latin typeface="+mn-lt"/>
                <a:ea typeface="+mn-ea"/>
                <a:cs typeface="+mn-cs"/>
              </a:defRPr>
            </a:lvl2pPr>
            <a:lvl3pPr marL="534988" indent="-177800" algn="l" defTabSz="914400" rtl="0" eaLnBrk="1" latinLnBrk="0" hangingPunct="1">
              <a:spcBef>
                <a:spcPts val="0"/>
              </a:spcBef>
              <a:spcAft>
                <a:spcPts val="300"/>
              </a:spcAft>
              <a:buFont typeface="Arial" panose="020B0604020202020204" pitchFamily="34" charset="0"/>
              <a:buChar char="»"/>
              <a:defRPr sz="1600" b="0" kern="1200">
                <a:solidFill>
                  <a:schemeClr val="tx2"/>
                </a:solidFill>
                <a:latin typeface="+mn-lt"/>
                <a:ea typeface="+mn-ea"/>
                <a:cs typeface="+mn-cs"/>
              </a:defRPr>
            </a:lvl3pPr>
            <a:lvl4pPr marL="803275" indent="-268288" algn="l" defTabSz="914400" rtl="0" eaLnBrk="1" latinLnBrk="0" hangingPunct="1">
              <a:spcBef>
                <a:spcPts val="0"/>
              </a:spcBef>
              <a:spcAft>
                <a:spcPts val="300"/>
              </a:spcAft>
              <a:buFont typeface="Wingdings" panose="05000000000000000000" pitchFamily="2" charset="2"/>
              <a:buChar char="ü"/>
              <a:defRPr sz="1600" b="0" kern="1200">
                <a:solidFill>
                  <a:schemeClr val="tx2"/>
                </a:solidFill>
                <a:latin typeface="+mn-lt"/>
                <a:ea typeface="+mn-ea"/>
                <a:cs typeface="+mn-cs"/>
              </a:defRPr>
            </a:lvl4pPr>
            <a:lvl5pPr marL="1081088" indent="-188913" algn="l" defTabSz="914400" rtl="0" eaLnBrk="1" latinLnBrk="0" hangingPunct="1">
              <a:spcBef>
                <a:spcPts val="0"/>
              </a:spcBef>
              <a:spcAft>
                <a:spcPts val="300"/>
              </a:spcAft>
              <a:buFont typeface="Arial" panose="020B0604020202020204" pitchFamily="34" charset="0"/>
              <a:buChar char="•"/>
              <a:defRPr sz="1600" b="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b="1" dirty="0">
                <a:solidFill>
                  <a:schemeClr val="tx1">
                    <a:lumMod val="95000"/>
                    <a:lumOff val="5000"/>
                  </a:schemeClr>
                </a:solidFill>
                <a:latin typeface="+mj-lt"/>
              </a:rPr>
              <a:t>Iteration 2: </a:t>
            </a:r>
            <a:r>
              <a:rPr lang="en-US" sz="1400" dirty="0">
                <a:solidFill>
                  <a:schemeClr val="tx1">
                    <a:lumMod val="95000"/>
                    <a:lumOff val="5000"/>
                  </a:schemeClr>
                </a:solidFill>
                <a:latin typeface="+mj-lt"/>
              </a:rPr>
              <a:t>Move to </a:t>
            </a:r>
            <a:r>
              <a:rPr lang="en-US" sz="1400" i="1" dirty="0">
                <a:solidFill>
                  <a:schemeClr val="tx1">
                    <a:lumMod val="95000"/>
                    <a:lumOff val="5000"/>
                  </a:schemeClr>
                </a:solidFill>
                <a:latin typeface="+mj-lt"/>
              </a:rPr>
              <a:t>adjacent</a:t>
            </a:r>
            <a:r>
              <a:rPr lang="en-US" sz="1400" dirty="0">
                <a:solidFill>
                  <a:schemeClr val="tx1">
                    <a:lumMod val="95000"/>
                    <a:lumOff val="5000"/>
                  </a:schemeClr>
                </a:solidFill>
                <a:latin typeface="+mj-lt"/>
              </a:rPr>
              <a:t> CPF solution, </a:t>
            </a:r>
            <a:r>
              <a:rPr lang="en-US" sz="1400" dirty="0">
                <a:solidFill>
                  <a:schemeClr val="tx1">
                    <a:lumMod val="95000"/>
                    <a:lumOff val="5000"/>
                  </a:schemeClr>
                </a:solidFill>
                <a:latin typeface="+mj-lt"/>
                <a:ea typeface="Times New Roman" charset="0"/>
                <a:cs typeface="Times New Roman" charset="0"/>
              </a:rPr>
              <a:t>(122, 78)</a:t>
            </a:r>
          </a:p>
          <a:p>
            <a:pPr marL="0" indent="0">
              <a:buNone/>
            </a:pPr>
            <a:r>
              <a:rPr lang="en-US" sz="1400" b="1" dirty="0">
                <a:solidFill>
                  <a:schemeClr val="tx1">
                    <a:lumMod val="95000"/>
                    <a:lumOff val="5000"/>
                  </a:schemeClr>
                </a:solidFill>
                <a:latin typeface="+mj-lt"/>
              </a:rPr>
              <a:t>Optimality test: </a:t>
            </a:r>
            <a:r>
              <a:rPr lang="en-US" sz="1400" dirty="0">
                <a:solidFill>
                  <a:schemeClr val="tx1">
                    <a:lumMod val="95000"/>
                    <a:lumOff val="5000"/>
                  </a:schemeClr>
                </a:solidFill>
                <a:latin typeface="+mj-lt"/>
              </a:rPr>
              <a:t>Conclude that </a:t>
            </a:r>
            <a:r>
              <a:rPr lang="en-US" sz="1400" dirty="0">
                <a:solidFill>
                  <a:schemeClr val="tx1">
                    <a:lumMod val="95000"/>
                    <a:lumOff val="5000"/>
                  </a:schemeClr>
                </a:solidFill>
                <a:latin typeface="+mj-lt"/>
                <a:ea typeface="Times New Roman" charset="0"/>
                <a:cs typeface="Times New Roman" charset="0"/>
              </a:rPr>
              <a:t>(122, 78) </a:t>
            </a:r>
            <a:r>
              <a:rPr lang="en-US" sz="1400" dirty="0">
                <a:solidFill>
                  <a:schemeClr val="tx1">
                    <a:lumMod val="95000"/>
                    <a:lumOff val="5000"/>
                  </a:schemeClr>
                </a:solidFill>
                <a:latin typeface="+mj-lt"/>
              </a:rPr>
              <a:t>is an optimal solution, so stop</a:t>
            </a:r>
          </a:p>
        </p:txBody>
      </p:sp>
      <p:cxnSp>
        <p:nvCxnSpPr>
          <p:cNvPr id="62" name="Straight Arrow Connector 61"/>
          <p:cNvCxnSpPr/>
          <p:nvPr/>
        </p:nvCxnSpPr>
        <p:spPr>
          <a:xfrm>
            <a:off x="6944007" y="1806818"/>
            <a:ext cx="0" cy="239569"/>
          </a:xfrm>
          <a:prstGeom prst="straightConnector1">
            <a:avLst/>
          </a:prstGeom>
          <a:ln w="19050">
            <a:solidFill>
              <a:schemeClr val="tx2"/>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H="1">
            <a:off x="6944007" y="2873619"/>
            <a:ext cx="3969" cy="295275"/>
          </a:xfrm>
          <a:prstGeom prst="straightConnector1">
            <a:avLst/>
          </a:prstGeom>
          <a:ln w="19050">
            <a:solidFill>
              <a:schemeClr val="tx2"/>
            </a:solidFill>
            <a:tailEnd type="triangle" w="med" len="sm"/>
          </a:ln>
        </p:spPr>
        <p:style>
          <a:lnRef idx="1">
            <a:schemeClr val="accent1"/>
          </a:lnRef>
          <a:fillRef idx="0">
            <a:schemeClr val="accent1"/>
          </a:fillRef>
          <a:effectRef idx="0">
            <a:schemeClr val="accent1"/>
          </a:effectRef>
          <a:fontRef idx="minor">
            <a:schemeClr val="tx1"/>
          </a:fontRef>
        </p:style>
      </p:cxnSp>
      <p:sp>
        <p:nvSpPr>
          <p:cNvPr id="65" name="Oval 64"/>
          <p:cNvSpPr/>
          <p:nvPr/>
        </p:nvSpPr>
        <p:spPr>
          <a:xfrm>
            <a:off x="1136045" y="5668352"/>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1206964" y="5144766"/>
            <a:ext cx="1133475" cy="606841"/>
            <a:chOff x="1206964" y="5144766"/>
            <a:chExt cx="1133475" cy="606841"/>
          </a:xfrm>
        </p:grpSpPr>
        <p:sp>
          <p:nvSpPr>
            <p:cNvPr id="19503" name="Rectangle 43"/>
            <p:cNvSpPr>
              <a:spLocks noChangeArrowheads="1"/>
            </p:cNvSpPr>
            <p:nvPr/>
          </p:nvSpPr>
          <p:spPr bwMode="auto">
            <a:xfrm>
              <a:off x="1206964" y="5144766"/>
              <a:ext cx="11334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(0, 0)</a:t>
              </a:r>
            </a:p>
          </p:txBody>
        </p:sp>
        <p:sp>
          <p:nvSpPr>
            <p:cNvPr id="66" name="Rectangle 31"/>
            <p:cNvSpPr>
              <a:spLocks noChangeArrowheads="1"/>
            </p:cNvSpPr>
            <p:nvPr/>
          </p:nvSpPr>
          <p:spPr bwMode="auto">
            <a:xfrm>
              <a:off x="1238886" y="5384894"/>
              <a:ext cx="857202"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spcBef>
                  <a:spcPct val="50000"/>
                </a:spcBef>
              </a:pPr>
              <a:r>
                <a:rPr lang="en-US" b="1" i="1" dirty="0">
                  <a:latin typeface="Times New Roman" charset="0"/>
                  <a:ea typeface="Times New Roman" charset="0"/>
                  <a:cs typeface="Times New Roman" charset="0"/>
                </a:rPr>
                <a:t>z</a:t>
              </a:r>
              <a:r>
                <a:rPr lang="en-US" b="1" dirty="0"/>
                <a:t> = $</a:t>
              </a:r>
              <a:r>
                <a:rPr lang="en-US" sz="1800" b="1" dirty="0"/>
                <a:t>0</a:t>
              </a:r>
            </a:p>
          </p:txBody>
        </p:sp>
      </p:grpSp>
      <p:grpSp>
        <p:nvGrpSpPr>
          <p:cNvPr id="8" name="Group 7"/>
          <p:cNvGrpSpPr/>
          <p:nvPr/>
        </p:nvGrpSpPr>
        <p:grpSpPr>
          <a:xfrm>
            <a:off x="1170890" y="2250143"/>
            <a:ext cx="1487905" cy="646639"/>
            <a:chOff x="1170890" y="2250143"/>
            <a:chExt cx="1487905" cy="646639"/>
          </a:xfrm>
        </p:grpSpPr>
        <p:sp>
          <p:nvSpPr>
            <p:cNvPr id="19491" name="Rectangle 31"/>
            <p:cNvSpPr>
              <a:spLocks noChangeArrowheads="1"/>
            </p:cNvSpPr>
            <p:nvPr/>
          </p:nvSpPr>
          <p:spPr bwMode="auto">
            <a:xfrm>
              <a:off x="1170890" y="2250143"/>
              <a:ext cx="13684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(0, 180)</a:t>
              </a:r>
            </a:p>
          </p:txBody>
        </p:sp>
        <p:sp>
          <p:nvSpPr>
            <p:cNvPr id="67" name="Rectangle 31"/>
            <p:cNvSpPr>
              <a:spLocks noChangeArrowheads="1"/>
            </p:cNvSpPr>
            <p:nvPr/>
          </p:nvSpPr>
          <p:spPr bwMode="auto">
            <a:xfrm>
              <a:off x="1349084" y="2526808"/>
              <a:ext cx="1309711" cy="369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spcBef>
                  <a:spcPct val="50000"/>
                </a:spcBef>
              </a:pPr>
              <a:r>
                <a:rPr lang="en-US" b="1" i="1" dirty="0">
                  <a:latin typeface="Times New Roman" charset="0"/>
                  <a:ea typeface="Times New Roman" charset="0"/>
                  <a:cs typeface="Times New Roman" charset="0"/>
                </a:rPr>
                <a:t>z</a:t>
              </a:r>
              <a:r>
                <a:rPr lang="en-US" b="1" dirty="0"/>
                <a:t> = $54,000</a:t>
              </a:r>
              <a:endParaRPr lang="en-US" sz="1800" b="1" dirty="0"/>
            </a:p>
          </p:txBody>
        </p:sp>
      </p:grpSp>
      <p:grpSp>
        <p:nvGrpSpPr>
          <p:cNvPr id="7" name="Group 6"/>
          <p:cNvGrpSpPr/>
          <p:nvPr/>
        </p:nvGrpSpPr>
        <p:grpSpPr>
          <a:xfrm>
            <a:off x="2720147" y="3203254"/>
            <a:ext cx="1582223" cy="632233"/>
            <a:chOff x="2720147" y="3203254"/>
            <a:chExt cx="1582223" cy="632233"/>
          </a:xfrm>
        </p:grpSpPr>
        <p:sp>
          <p:nvSpPr>
            <p:cNvPr id="19501" name="Rectangle 41"/>
            <p:cNvSpPr>
              <a:spLocks noChangeArrowheads="1"/>
            </p:cNvSpPr>
            <p:nvPr/>
          </p:nvSpPr>
          <p:spPr bwMode="auto">
            <a:xfrm>
              <a:off x="2720147" y="3203254"/>
              <a:ext cx="11334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(80, 120)</a:t>
              </a:r>
            </a:p>
          </p:txBody>
        </p:sp>
        <p:sp>
          <p:nvSpPr>
            <p:cNvPr id="68" name="Rectangle 31"/>
            <p:cNvSpPr>
              <a:spLocks noChangeArrowheads="1"/>
            </p:cNvSpPr>
            <p:nvPr/>
          </p:nvSpPr>
          <p:spPr bwMode="auto">
            <a:xfrm>
              <a:off x="2992659" y="3465513"/>
              <a:ext cx="1309711" cy="369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spcBef>
                  <a:spcPct val="50000"/>
                </a:spcBef>
              </a:pPr>
              <a:r>
                <a:rPr lang="en-US" b="1" i="1" dirty="0">
                  <a:latin typeface="Times New Roman" charset="0"/>
                  <a:ea typeface="Times New Roman" charset="0"/>
                  <a:cs typeface="Times New Roman" charset="0"/>
                </a:rPr>
                <a:t>z</a:t>
              </a:r>
              <a:r>
                <a:rPr lang="en-US" b="1" dirty="0"/>
                <a:t> = $64,000</a:t>
              </a:r>
              <a:endParaRPr lang="en-US" sz="1800" b="1" dirty="0"/>
            </a:p>
          </p:txBody>
        </p:sp>
      </p:grpSp>
      <p:grpSp>
        <p:nvGrpSpPr>
          <p:cNvPr id="6" name="Group 5"/>
          <p:cNvGrpSpPr/>
          <p:nvPr/>
        </p:nvGrpSpPr>
        <p:grpSpPr>
          <a:xfrm>
            <a:off x="3929428" y="4144031"/>
            <a:ext cx="1554629" cy="663614"/>
            <a:chOff x="3929428" y="4144031"/>
            <a:chExt cx="1554629" cy="663614"/>
          </a:xfrm>
        </p:grpSpPr>
        <p:sp>
          <p:nvSpPr>
            <p:cNvPr id="19498" name="Rectangle 38"/>
            <p:cNvSpPr>
              <a:spLocks noChangeArrowheads="1"/>
            </p:cNvSpPr>
            <p:nvPr/>
          </p:nvSpPr>
          <p:spPr bwMode="auto">
            <a:xfrm>
              <a:off x="3929428" y="4144031"/>
              <a:ext cx="1366838"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(122, 78)</a:t>
              </a:r>
            </a:p>
          </p:txBody>
        </p:sp>
        <p:sp>
          <p:nvSpPr>
            <p:cNvPr id="69" name="Rectangle 31"/>
            <p:cNvSpPr>
              <a:spLocks noChangeArrowheads="1"/>
            </p:cNvSpPr>
            <p:nvPr/>
          </p:nvSpPr>
          <p:spPr bwMode="auto">
            <a:xfrm>
              <a:off x="4174346" y="4437671"/>
              <a:ext cx="1309711" cy="369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spcBef>
                  <a:spcPct val="50000"/>
                </a:spcBef>
              </a:pPr>
              <a:r>
                <a:rPr lang="en-US" b="1" i="1" dirty="0">
                  <a:latin typeface="Times New Roman" charset="0"/>
                  <a:ea typeface="Times New Roman" charset="0"/>
                  <a:cs typeface="Times New Roman" charset="0"/>
                </a:rPr>
                <a:t>z</a:t>
              </a:r>
              <a:r>
                <a:rPr lang="en-US" b="1" dirty="0"/>
                <a:t> = $66,100</a:t>
              </a:r>
              <a:endParaRPr lang="en-US" sz="1800" b="1" dirty="0"/>
            </a:p>
          </p:txBody>
        </p:sp>
      </p:grpSp>
      <p:grpSp>
        <p:nvGrpSpPr>
          <p:cNvPr id="5" name="Group 4"/>
          <p:cNvGrpSpPr/>
          <p:nvPr/>
        </p:nvGrpSpPr>
        <p:grpSpPr>
          <a:xfrm>
            <a:off x="4896218" y="5101414"/>
            <a:ext cx="1375629" cy="648765"/>
            <a:chOff x="4896218" y="5101414"/>
            <a:chExt cx="1375629" cy="648765"/>
          </a:xfrm>
        </p:grpSpPr>
        <p:sp>
          <p:nvSpPr>
            <p:cNvPr id="19493" name="Rectangle 33"/>
            <p:cNvSpPr>
              <a:spLocks noChangeArrowheads="1"/>
            </p:cNvSpPr>
            <p:nvPr/>
          </p:nvSpPr>
          <p:spPr bwMode="auto">
            <a:xfrm>
              <a:off x="4896218" y="5101414"/>
              <a:ext cx="11334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p>
              <a:pPr>
                <a:spcBef>
                  <a:spcPct val="50000"/>
                </a:spcBef>
              </a:pPr>
              <a:r>
                <a:rPr lang="en-US" sz="1800" b="1" dirty="0"/>
                <a:t>(174, 0)</a:t>
              </a:r>
            </a:p>
          </p:txBody>
        </p:sp>
        <p:sp>
          <p:nvSpPr>
            <p:cNvPr id="70" name="Rectangle 31"/>
            <p:cNvSpPr>
              <a:spLocks noChangeArrowheads="1"/>
            </p:cNvSpPr>
            <p:nvPr/>
          </p:nvSpPr>
          <p:spPr bwMode="auto">
            <a:xfrm>
              <a:off x="4962136" y="5380205"/>
              <a:ext cx="1309711" cy="369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spcBef>
                  <a:spcPct val="50000"/>
                </a:spcBef>
              </a:pPr>
              <a:r>
                <a:rPr lang="en-US" b="1" i="1" dirty="0">
                  <a:latin typeface="Times New Roman" charset="0"/>
                  <a:ea typeface="Times New Roman" charset="0"/>
                  <a:cs typeface="Times New Roman" charset="0"/>
                </a:rPr>
                <a:t>z</a:t>
              </a:r>
              <a:r>
                <a:rPr lang="en-US" b="1" dirty="0"/>
                <a:t> = $60,900</a:t>
              </a:r>
              <a:endParaRPr lang="en-US" sz="1800" b="1" dirty="0"/>
            </a:p>
          </p:txBody>
        </p:sp>
      </p:grpSp>
      <p:grpSp>
        <p:nvGrpSpPr>
          <p:cNvPr id="71" name="Group 70"/>
          <p:cNvGrpSpPr/>
          <p:nvPr/>
        </p:nvGrpSpPr>
        <p:grpSpPr>
          <a:xfrm>
            <a:off x="703238" y="5194720"/>
            <a:ext cx="360000" cy="400110"/>
            <a:chOff x="1933575" y="2005310"/>
            <a:chExt cx="360000" cy="400110"/>
          </a:xfrm>
        </p:grpSpPr>
        <p:sp>
          <p:nvSpPr>
            <p:cNvPr id="72" name="Oval 71"/>
            <p:cNvSpPr/>
            <p:nvPr/>
          </p:nvSpPr>
          <p:spPr>
            <a:xfrm>
              <a:off x="1933575" y="2028825"/>
              <a:ext cx="360000" cy="360000"/>
            </a:xfrm>
            <a:prstGeom prst="ellipse">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p:cNvSpPr/>
            <p:nvPr/>
          </p:nvSpPr>
          <p:spPr>
            <a:xfrm>
              <a:off x="1967622" y="2005310"/>
              <a:ext cx="312906" cy="400110"/>
            </a:xfrm>
            <a:prstGeom prst="rect">
              <a:avLst/>
            </a:prstGeom>
            <a:noFill/>
          </p:spPr>
          <p:txBody>
            <a:bodyPr wrap="none" lIns="91440" tIns="45720" rIns="91440" bIns="45720">
              <a:spAutoFit/>
            </a:bodyPr>
            <a:lstStyle/>
            <a:p>
              <a:pPr algn="ctr"/>
              <a:r>
                <a:rPr lang="en-US" sz="2000" b="1" cap="none" spc="0" dirty="0">
                  <a:ln w="0"/>
                  <a:solidFill>
                    <a:schemeClr val="tx2"/>
                  </a:solidFill>
                  <a:effectLst>
                    <a:outerShdw blurRad="38100" dist="19050" dir="2700000" algn="tl" rotWithShape="0">
                      <a:schemeClr val="dk1">
                        <a:alpha val="40000"/>
                      </a:schemeClr>
                    </a:outerShdw>
                  </a:effectLst>
                  <a:latin typeface="Times New Roman" charset="0"/>
                  <a:ea typeface="Times New Roman" charset="0"/>
                  <a:cs typeface="Times New Roman" charset="0"/>
                </a:rPr>
                <a:t>0</a:t>
              </a:r>
            </a:p>
          </p:txBody>
        </p:sp>
      </p:grpSp>
      <p:cxnSp>
        <p:nvCxnSpPr>
          <p:cNvPr id="74" name="Straight Arrow Connector 73"/>
          <p:cNvCxnSpPr/>
          <p:nvPr/>
        </p:nvCxnSpPr>
        <p:spPr>
          <a:xfrm>
            <a:off x="1280160" y="5725551"/>
            <a:ext cx="3587262" cy="0"/>
          </a:xfrm>
          <a:prstGeom prst="straightConnector1">
            <a:avLst/>
          </a:prstGeom>
          <a:ln w="57150">
            <a:solidFill>
              <a:schemeClr val="accent6"/>
            </a:solidFill>
            <a:tailEnd type="triangle" w="med" len="sm"/>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4183864" y="5291875"/>
            <a:ext cx="360000" cy="400110"/>
            <a:chOff x="1933575" y="2005310"/>
            <a:chExt cx="360000" cy="400110"/>
          </a:xfrm>
        </p:grpSpPr>
        <p:sp>
          <p:nvSpPr>
            <p:cNvPr id="76" name="Oval 75"/>
            <p:cNvSpPr/>
            <p:nvPr/>
          </p:nvSpPr>
          <p:spPr>
            <a:xfrm>
              <a:off x="1933575" y="2028825"/>
              <a:ext cx="360000" cy="360000"/>
            </a:xfrm>
            <a:prstGeom prst="ellipse">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a:off x="1967622" y="2005310"/>
              <a:ext cx="312906" cy="400110"/>
            </a:xfrm>
            <a:prstGeom prst="rect">
              <a:avLst/>
            </a:prstGeom>
            <a:noFill/>
          </p:spPr>
          <p:txBody>
            <a:bodyPr wrap="none" lIns="91440" tIns="45720" rIns="91440" bIns="45720">
              <a:spAutoFit/>
            </a:bodyPr>
            <a:lstStyle/>
            <a:p>
              <a:pPr algn="ctr"/>
              <a:r>
                <a:rPr lang="en-US" sz="2000" b="1" cap="none" spc="0" dirty="0">
                  <a:ln w="0"/>
                  <a:solidFill>
                    <a:schemeClr val="tx2"/>
                  </a:solidFill>
                  <a:effectLst>
                    <a:outerShdw blurRad="38100" dist="19050" dir="2700000" algn="tl" rotWithShape="0">
                      <a:schemeClr val="dk1">
                        <a:alpha val="40000"/>
                      </a:schemeClr>
                    </a:outerShdw>
                  </a:effectLst>
                  <a:latin typeface="Times New Roman" charset="0"/>
                  <a:ea typeface="Times New Roman" charset="0"/>
                  <a:cs typeface="Times New Roman" charset="0"/>
                </a:rPr>
                <a:t>1</a:t>
              </a:r>
            </a:p>
          </p:txBody>
        </p:sp>
      </p:grpSp>
      <p:grpSp>
        <p:nvGrpSpPr>
          <p:cNvPr id="78" name="Group 77"/>
          <p:cNvGrpSpPr/>
          <p:nvPr/>
        </p:nvGrpSpPr>
        <p:grpSpPr>
          <a:xfrm>
            <a:off x="3316898" y="4297611"/>
            <a:ext cx="360000" cy="400110"/>
            <a:chOff x="1933575" y="2005310"/>
            <a:chExt cx="360000" cy="400110"/>
          </a:xfrm>
        </p:grpSpPr>
        <p:sp>
          <p:nvSpPr>
            <p:cNvPr id="79" name="Oval 78"/>
            <p:cNvSpPr/>
            <p:nvPr/>
          </p:nvSpPr>
          <p:spPr>
            <a:xfrm>
              <a:off x="1933575" y="2028825"/>
              <a:ext cx="360000" cy="360000"/>
            </a:xfrm>
            <a:prstGeom prst="ellipse">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p:cNvSpPr/>
            <p:nvPr/>
          </p:nvSpPr>
          <p:spPr>
            <a:xfrm>
              <a:off x="1967622" y="2005310"/>
              <a:ext cx="312906" cy="400110"/>
            </a:xfrm>
            <a:prstGeom prst="rect">
              <a:avLst/>
            </a:prstGeom>
            <a:noFill/>
          </p:spPr>
          <p:txBody>
            <a:bodyPr wrap="none" lIns="91440" tIns="45720" rIns="91440" bIns="45720">
              <a:spAutoFit/>
            </a:bodyPr>
            <a:lstStyle/>
            <a:p>
              <a:pPr algn="ctr"/>
              <a:r>
                <a:rPr lang="en-US" sz="2000" b="1" cap="none" spc="0" dirty="0">
                  <a:ln w="0"/>
                  <a:solidFill>
                    <a:schemeClr val="tx2"/>
                  </a:solidFill>
                  <a:effectLst>
                    <a:outerShdw blurRad="38100" dist="19050" dir="2700000" algn="tl" rotWithShape="0">
                      <a:schemeClr val="dk1">
                        <a:alpha val="40000"/>
                      </a:schemeClr>
                    </a:outerShdw>
                  </a:effectLst>
                  <a:latin typeface="Times New Roman" charset="0"/>
                  <a:ea typeface="Times New Roman" charset="0"/>
                  <a:cs typeface="Times New Roman" charset="0"/>
                </a:rPr>
                <a:t>2</a:t>
              </a:r>
            </a:p>
          </p:txBody>
        </p:sp>
      </p:grpSp>
      <p:cxnSp>
        <p:nvCxnSpPr>
          <p:cNvPr id="84" name="Straight Arrow Connector 83"/>
          <p:cNvCxnSpPr/>
          <p:nvPr/>
        </p:nvCxnSpPr>
        <p:spPr>
          <a:xfrm flipH="1" flipV="1">
            <a:off x="4032984" y="4637267"/>
            <a:ext cx="929542" cy="1080139"/>
          </a:xfrm>
          <a:prstGeom prst="straightConnector1">
            <a:avLst/>
          </a:prstGeom>
          <a:ln w="57150">
            <a:solidFill>
              <a:schemeClr val="accent6"/>
            </a:solidFill>
            <a:tailEnd type="triangle" w="med" len="sm"/>
          </a:ln>
        </p:spPr>
        <p:style>
          <a:lnRef idx="1">
            <a:schemeClr val="accent1"/>
          </a:lnRef>
          <a:fillRef idx="0">
            <a:schemeClr val="accent1"/>
          </a:fillRef>
          <a:effectRef idx="0">
            <a:schemeClr val="accent1"/>
          </a:effectRef>
          <a:fontRef idx="minor">
            <a:schemeClr val="tx1"/>
          </a:fontRef>
        </p:style>
      </p:cxnSp>
      <p:sp>
        <p:nvSpPr>
          <p:cNvPr id="89" name="Oval 88"/>
          <p:cNvSpPr/>
          <p:nvPr/>
        </p:nvSpPr>
        <p:spPr>
          <a:xfrm>
            <a:off x="1119648" y="2669257"/>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p:cNvSpPr/>
          <p:nvPr/>
        </p:nvSpPr>
        <p:spPr>
          <a:xfrm>
            <a:off x="2796984" y="3662194"/>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p:cNvSpPr/>
          <p:nvPr/>
        </p:nvSpPr>
        <p:spPr>
          <a:xfrm>
            <a:off x="3941385" y="4531715"/>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p:cNvSpPr/>
          <p:nvPr/>
        </p:nvSpPr>
        <p:spPr>
          <a:xfrm>
            <a:off x="4911884" y="5653679"/>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p:cNvSpPr/>
          <p:nvPr/>
        </p:nvSpPr>
        <p:spPr>
          <a:xfrm>
            <a:off x="1125258" y="5670509"/>
            <a:ext cx="108000" cy="108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8490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8"/>
                                        </p:tgtEl>
                                        <p:attrNameLst>
                                          <p:attrName>style.visibility</p:attrName>
                                        </p:attrNameLst>
                                      </p:cBhvr>
                                      <p:to>
                                        <p:strVal val="visible"/>
                                      </p:to>
                                    </p:set>
                                    <p:animEffect transition="in" filter="fade">
                                      <p:cBhvr>
                                        <p:cTn id="10" dur="500"/>
                                        <p:tgtEl>
                                          <p:spTgt spid="58"/>
                                        </p:tgtEl>
                                      </p:cBhvr>
                                    </p:animEffect>
                                  </p:childTnLst>
                                </p:cTn>
                              </p:par>
                              <p:par>
                                <p:cTn id="11" presetID="10" presetClass="entr" presetSubtype="0" fill="hold" nodeType="withEffect">
                                  <p:stCondLst>
                                    <p:cond delay="0"/>
                                  </p:stCondLst>
                                  <p:childTnLst>
                                    <p:set>
                                      <p:cBhvr>
                                        <p:cTn id="12" dur="1" fill="hold">
                                          <p:stCondLst>
                                            <p:cond delay="0"/>
                                          </p:stCondLst>
                                        </p:cTn>
                                        <p:tgtEl>
                                          <p:spTgt spid="71"/>
                                        </p:tgtEl>
                                        <p:attrNameLst>
                                          <p:attrName>style.visibility</p:attrName>
                                        </p:attrNameLst>
                                      </p:cBhvr>
                                      <p:to>
                                        <p:strVal val="visible"/>
                                      </p:to>
                                    </p:set>
                                    <p:animEffect transition="in" filter="fade">
                                      <p:cBhvr>
                                        <p:cTn id="13" dur="500"/>
                                        <p:tgtEl>
                                          <p:spTgt spid="7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5"/>
                                        </p:tgtEl>
                                        <p:attrNameLst>
                                          <p:attrName>style.visibility</p:attrName>
                                        </p:attrNameLst>
                                      </p:cBhvr>
                                      <p:to>
                                        <p:strVal val="visible"/>
                                      </p:to>
                                    </p:set>
                                    <p:animEffect transition="in" filter="fade">
                                      <p:cBhvr>
                                        <p:cTn id="16" dur="500"/>
                                        <p:tgtEl>
                                          <p:spTgt spid="65"/>
                                        </p:tgtEl>
                                      </p:cBhvr>
                                    </p:animEffect>
                                  </p:childTnLst>
                                </p:cTn>
                              </p:par>
                              <p:par>
                                <p:cTn id="17" presetID="10"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par>
                                <p:cTn id="25" presetID="10"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500"/>
                                        <p:tgtEl>
                                          <p:spTgt spid="74"/>
                                        </p:tgtEl>
                                      </p:cBhvr>
                                    </p:animEffect>
                                  </p:childTnLst>
                                </p:cTn>
                              </p:par>
                              <p:par>
                                <p:cTn id="33" presetID="10" presetClass="entr" presetSubtype="0" fill="hold" nodeType="withEffect">
                                  <p:stCondLst>
                                    <p:cond delay="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500"/>
                                        <p:tgtEl>
                                          <p:spTgt spid="7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57"/>
                                        </p:tgtEl>
                                        <p:attrNameLst>
                                          <p:attrName>style.visibility</p:attrName>
                                        </p:attrNameLst>
                                      </p:cBhvr>
                                      <p:to>
                                        <p:strVal val="visible"/>
                                      </p:to>
                                    </p:set>
                                    <p:animEffect transition="in" filter="fade">
                                      <p:cBhvr>
                                        <p:cTn id="38" dur="500"/>
                                        <p:tgtEl>
                                          <p:spTgt spid="57"/>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9"/>
                                        </p:tgtEl>
                                        <p:attrNameLst>
                                          <p:attrName>style.visibility</p:attrName>
                                        </p:attrNameLst>
                                      </p:cBhvr>
                                      <p:to>
                                        <p:strVal val="visible"/>
                                      </p:to>
                                    </p:set>
                                    <p:animEffect transition="in" filter="fade">
                                      <p:cBhvr>
                                        <p:cTn id="41" dur="500"/>
                                        <p:tgtEl>
                                          <p:spTgt spid="59"/>
                                        </p:tgtEl>
                                      </p:cBhvr>
                                    </p:animEffect>
                                  </p:childTnLst>
                                </p:cTn>
                              </p:par>
                              <p:par>
                                <p:cTn id="42" presetID="10" presetClass="entr" presetSubtype="0" fill="hold" nodeType="withEffect">
                                  <p:stCondLst>
                                    <p:cond delay="0"/>
                                  </p:stCondLst>
                                  <p:childTnLst>
                                    <p:set>
                                      <p:cBhvr>
                                        <p:cTn id="43" dur="1" fill="hold">
                                          <p:stCondLst>
                                            <p:cond delay="0"/>
                                          </p:stCondLst>
                                        </p:cTn>
                                        <p:tgtEl>
                                          <p:spTgt spid="62"/>
                                        </p:tgtEl>
                                        <p:attrNameLst>
                                          <p:attrName>style.visibility</p:attrName>
                                        </p:attrNameLst>
                                      </p:cBhvr>
                                      <p:to>
                                        <p:strVal val="visible"/>
                                      </p:to>
                                    </p:set>
                                    <p:animEffect transition="in" filter="fade">
                                      <p:cBhvr>
                                        <p:cTn id="44" dur="500"/>
                                        <p:tgtEl>
                                          <p:spTgt spid="62"/>
                                        </p:tgtEl>
                                      </p:cBhvr>
                                    </p:animEffect>
                                  </p:childTnLst>
                                </p:cTn>
                              </p:par>
                              <p:par>
                                <p:cTn id="45" presetID="10" presetClass="entr" presetSubtype="0" fill="hold" nodeType="with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fade">
                                      <p:cBhvr>
                                        <p:cTn id="47" dur="500"/>
                                        <p:tgtEl>
                                          <p:spTgt spid="6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3"/>
                                        </p:tgtEl>
                                        <p:attrNameLst>
                                          <p:attrName>style.visibility</p:attrName>
                                        </p:attrNameLst>
                                      </p:cBhvr>
                                      <p:to>
                                        <p:strVal val="visible"/>
                                      </p:to>
                                    </p:set>
                                    <p:animEffect transition="in" filter="fade">
                                      <p:cBhvr>
                                        <p:cTn id="57" dur="500"/>
                                        <p:tgtEl>
                                          <p:spTgt spid="6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2"/>
                                        </p:tgtEl>
                                        <p:attrNameLst>
                                          <p:attrName>style.visibility</p:attrName>
                                        </p:attrNameLst>
                                      </p:cBhvr>
                                      <p:to>
                                        <p:strVal val="visible"/>
                                      </p:to>
                                    </p:set>
                                    <p:animEffect transition="in" filter="fade">
                                      <p:cBhvr>
                                        <p:cTn id="60" dur="500"/>
                                        <p:tgtEl>
                                          <p:spTgt spid="5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60"/>
                                        </p:tgtEl>
                                        <p:attrNameLst>
                                          <p:attrName>style.visibility</p:attrName>
                                        </p:attrNameLst>
                                      </p:cBhvr>
                                      <p:to>
                                        <p:strVal val="visible"/>
                                      </p:to>
                                    </p:set>
                                    <p:animEffect transition="in" filter="fade">
                                      <p:cBhvr>
                                        <p:cTn id="63" dur="500"/>
                                        <p:tgtEl>
                                          <p:spTgt spid="60"/>
                                        </p:tgtEl>
                                      </p:cBhvr>
                                    </p:animEffect>
                                  </p:childTnLst>
                                </p:cTn>
                              </p:par>
                              <p:par>
                                <p:cTn id="64" presetID="10" presetClass="entr" presetSubtype="0" fill="hold" nodeType="withEffect">
                                  <p:stCondLst>
                                    <p:cond delay="0"/>
                                  </p:stCondLst>
                                  <p:childTnLst>
                                    <p:set>
                                      <p:cBhvr>
                                        <p:cTn id="65" dur="1" fill="hold">
                                          <p:stCondLst>
                                            <p:cond delay="0"/>
                                          </p:stCondLst>
                                        </p:cTn>
                                        <p:tgtEl>
                                          <p:spTgt spid="78"/>
                                        </p:tgtEl>
                                        <p:attrNameLst>
                                          <p:attrName>style.visibility</p:attrName>
                                        </p:attrNameLst>
                                      </p:cBhvr>
                                      <p:to>
                                        <p:strVal val="visible"/>
                                      </p:to>
                                    </p:set>
                                    <p:animEffect transition="in" filter="fade">
                                      <p:cBhvr>
                                        <p:cTn id="66" dur="500"/>
                                        <p:tgtEl>
                                          <p:spTgt spid="78"/>
                                        </p:tgtEl>
                                      </p:cBhvr>
                                    </p:animEffect>
                                  </p:childTnLst>
                                </p:cTn>
                              </p:par>
                              <p:par>
                                <p:cTn id="67" presetID="10" presetClass="entr" presetSubtype="0" fill="hold" nodeType="withEffect">
                                  <p:stCondLst>
                                    <p:cond delay="0"/>
                                  </p:stCondLst>
                                  <p:childTnLst>
                                    <p:set>
                                      <p:cBhvr>
                                        <p:cTn id="68" dur="1" fill="hold">
                                          <p:stCondLst>
                                            <p:cond delay="0"/>
                                          </p:stCondLst>
                                        </p:cTn>
                                        <p:tgtEl>
                                          <p:spTgt spid="84"/>
                                        </p:tgtEl>
                                        <p:attrNameLst>
                                          <p:attrName>style.visibility</p:attrName>
                                        </p:attrNameLst>
                                      </p:cBhvr>
                                      <p:to>
                                        <p:strVal val="visible"/>
                                      </p:to>
                                    </p:set>
                                    <p:animEffect transition="in" filter="fade">
                                      <p:cBhvr>
                                        <p:cTn id="69" dur="500"/>
                                        <p:tgtEl>
                                          <p:spTgt spid="84"/>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7"/>
                                        </p:tgtEl>
                                        <p:attrNameLst>
                                          <p:attrName>style.visibility</p:attrName>
                                        </p:attrNameLst>
                                      </p:cBhvr>
                                      <p:to>
                                        <p:strVal val="visible"/>
                                      </p:to>
                                    </p:set>
                                    <p:animEffect transition="in" filter="fade">
                                      <p:cBhvr>
                                        <p:cTn id="7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2" grpId="0" animBg="1"/>
      <p:bldP spid="57" grpId="0" animBg="1"/>
      <p:bldP spid="58" grpId="0"/>
      <p:bldP spid="59" grpId="0"/>
      <p:bldP spid="60" grpId="0"/>
      <p:bldP spid="6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Convex Hull</a:t>
            </a:r>
          </a:p>
        </p:txBody>
      </p:sp>
      <p:pic>
        <p:nvPicPr>
          <p:cNvPr id="4" name="Picture 3"/>
          <p:cNvPicPr>
            <a:picLocks noChangeAspect="1"/>
          </p:cNvPicPr>
          <p:nvPr/>
        </p:nvPicPr>
        <p:blipFill>
          <a:blip r:embed="rId2"/>
          <a:stretch>
            <a:fillRect/>
          </a:stretch>
        </p:blipFill>
        <p:spPr>
          <a:xfrm>
            <a:off x="274361" y="870033"/>
            <a:ext cx="6138824" cy="5137151"/>
          </a:xfrm>
          <a:prstGeom prst="rect">
            <a:avLst/>
          </a:prstGeom>
        </p:spPr>
      </p:pic>
      <p:sp>
        <p:nvSpPr>
          <p:cNvPr id="5" name="Text Box 22"/>
          <p:cNvSpPr txBox="1">
            <a:spLocks noChangeArrowheads="1"/>
          </p:cNvSpPr>
          <p:nvPr/>
        </p:nvSpPr>
        <p:spPr bwMode="auto">
          <a:xfrm>
            <a:off x="1031980" y="5907839"/>
            <a:ext cx="612860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b">
            <a:spAutoFit/>
          </a:bodyPr>
          <a:lstStyle>
            <a:lvl1pPr eaLnBrk="0" hangingPunct="0">
              <a:defRPr sz="2200" baseline="30000">
                <a:solidFill>
                  <a:schemeClr val="tx1"/>
                </a:solidFill>
                <a:latin typeface="Arial" charset="0"/>
                <a:ea typeface="ＭＳ Ｐゴシック" charset="0"/>
                <a:cs typeface="ＭＳ Ｐゴシック" charset="0"/>
              </a:defRPr>
            </a:lvl1pPr>
            <a:lvl2pPr marL="37931725" indent="-37474525" eaLnBrk="0" hangingPunct="0">
              <a:defRPr sz="2200" baseline="30000">
                <a:solidFill>
                  <a:schemeClr val="tx1"/>
                </a:solidFill>
                <a:latin typeface="Arial" charset="0"/>
                <a:ea typeface="ＭＳ Ｐゴシック" charset="0"/>
              </a:defRPr>
            </a:lvl2pPr>
            <a:lvl3pPr eaLnBrk="0" hangingPunct="0">
              <a:defRPr sz="2200" baseline="30000">
                <a:solidFill>
                  <a:schemeClr val="tx1"/>
                </a:solidFill>
                <a:latin typeface="Arial" charset="0"/>
                <a:ea typeface="ＭＳ Ｐゴシック" charset="0"/>
              </a:defRPr>
            </a:lvl3pPr>
            <a:lvl4pPr eaLnBrk="0" hangingPunct="0">
              <a:defRPr sz="2200" baseline="30000">
                <a:solidFill>
                  <a:schemeClr val="tx1"/>
                </a:solidFill>
                <a:latin typeface="Arial" charset="0"/>
                <a:ea typeface="ＭＳ Ｐゴシック" charset="0"/>
              </a:defRPr>
            </a:lvl4pPr>
            <a:lvl5pPr eaLnBrk="0" hangingPunct="0">
              <a:defRPr sz="2200" baseline="30000">
                <a:solidFill>
                  <a:schemeClr val="tx1"/>
                </a:solidFill>
                <a:latin typeface="Arial" charset="0"/>
                <a:ea typeface="ＭＳ Ｐゴシック" charset="0"/>
              </a:defRPr>
            </a:lvl5pPr>
            <a:lvl6pPr marL="457200" eaLnBrk="0" fontAlgn="base" hangingPunct="0">
              <a:spcBef>
                <a:spcPct val="20000"/>
              </a:spcBef>
              <a:spcAft>
                <a:spcPct val="0"/>
              </a:spcAft>
              <a:defRPr sz="2200" baseline="30000">
                <a:solidFill>
                  <a:schemeClr val="tx1"/>
                </a:solidFill>
                <a:latin typeface="Arial" charset="0"/>
                <a:ea typeface="ＭＳ Ｐゴシック" charset="0"/>
              </a:defRPr>
            </a:lvl6pPr>
            <a:lvl7pPr marL="914400" eaLnBrk="0" fontAlgn="base" hangingPunct="0">
              <a:spcBef>
                <a:spcPct val="20000"/>
              </a:spcBef>
              <a:spcAft>
                <a:spcPct val="0"/>
              </a:spcAft>
              <a:defRPr sz="2200" baseline="30000">
                <a:solidFill>
                  <a:schemeClr val="tx1"/>
                </a:solidFill>
                <a:latin typeface="Arial" charset="0"/>
                <a:ea typeface="ＭＳ Ｐゴシック" charset="0"/>
              </a:defRPr>
            </a:lvl7pPr>
            <a:lvl8pPr marL="1371600" eaLnBrk="0" fontAlgn="base" hangingPunct="0">
              <a:spcBef>
                <a:spcPct val="20000"/>
              </a:spcBef>
              <a:spcAft>
                <a:spcPct val="0"/>
              </a:spcAft>
              <a:defRPr sz="2200" baseline="30000">
                <a:solidFill>
                  <a:schemeClr val="tx1"/>
                </a:solidFill>
                <a:latin typeface="Arial" charset="0"/>
                <a:ea typeface="ＭＳ Ｐゴシック" charset="0"/>
              </a:defRPr>
            </a:lvl8pPr>
            <a:lvl9pPr marL="1828800" eaLnBrk="0" fontAlgn="base" hangingPunct="0">
              <a:spcBef>
                <a:spcPct val="20000"/>
              </a:spcBef>
              <a:spcAft>
                <a:spcPct val="0"/>
              </a:spcAft>
              <a:defRPr sz="2200" baseline="30000">
                <a:solidFill>
                  <a:schemeClr val="tx1"/>
                </a:solidFill>
                <a:latin typeface="Arial" charset="0"/>
                <a:ea typeface="ＭＳ Ｐゴシック" charset="0"/>
              </a:defRPr>
            </a:lvl9pPr>
          </a:lstStyle>
          <a:p>
            <a:pPr eaLnBrk="1" hangingPunct="1">
              <a:spcBef>
                <a:spcPct val="0"/>
              </a:spcBef>
              <a:buClrTx/>
              <a:buSzTx/>
              <a:buFontTx/>
              <a:buNone/>
            </a:pPr>
            <a:r>
              <a:rPr lang="en-US" sz="1000" baseline="0" dirty="0">
                <a:solidFill>
                  <a:srgbClr val="000000"/>
                </a:solidFill>
                <a:latin typeface="+mj-lt"/>
              </a:rPr>
              <a:t>Source: Bertsimas, D., &amp; </a:t>
            </a:r>
            <a:r>
              <a:rPr lang="en-US" sz="1000" baseline="0" dirty="0" err="1">
                <a:solidFill>
                  <a:srgbClr val="000000"/>
                </a:solidFill>
                <a:latin typeface="+mj-lt"/>
              </a:rPr>
              <a:t>Tsitsiklis</a:t>
            </a:r>
            <a:r>
              <a:rPr lang="en-US" sz="1000" baseline="0" dirty="0">
                <a:solidFill>
                  <a:srgbClr val="000000"/>
                </a:solidFill>
                <a:latin typeface="+mj-lt"/>
              </a:rPr>
              <a:t>, J. N. (1997). Introduction to linear optimization. Belmont, MA: Athena Scientific.</a:t>
            </a:r>
          </a:p>
        </p:txBody>
      </p:sp>
      <p:sp>
        <p:nvSpPr>
          <p:cNvPr id="7" name="Rectangle 6"/>
          <p:cNvSpPr/>
          <p:nvPr/>
        </p:nvSpPr>
        <p:spPr>
          <a:xfrm>
            <a:off x="6543972" y="1992119"/>
            <a:ext cx="2406248" cy="2246769"/>
          </a:xfrm>
          <a:prstGeom prst="rect">
            <a:avLst/>
          </a:prstGeom>
        </p:spPr>
        <p:txBody>
          <a:bodyPr wrap="square">
            <a:spAutoFit/>
          </a:bodyPr>
          <a:lstStyle/>
          <a:p>
            <a:r>
              <a:rPr lang="en-US" sz="2800" dirty="0"/>
              <a:t>The convex hull is the smallest convex set that contains X</a:t>
            </a:r>
          </a:p>
        </p:txBody>
      </p:sp>
    </p:spTree>
    <p:extLst>
      <p:ext uri="{BB962C8B-B14F-4D97-AF65-F5344CB8AC3E}">
        <p14:creationId xmlns:p14="http://schemas.microsoft.com/office/powerpoint/2010/main" val="4182080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lstStyle/>
          <a:p>
            <a:r>
              <a:rPr lang="en-US" altLang="zh-CN" dirty="0" smtClean="0">
                <a:ea typeface="宋体" charset="-122"/>
              </a:rPr>
              <a:t>Matrix</a:t>
            </a:r>
          </a:p>
          <a:p>
            <a:r>
              <a:rPr lang="en-GB" b="0" dirty="0"/>
              <a:t>Formulate a </a:t>
            </a:r>
            <a:r>
              <a:rPr lang="en-GB" b="0" dirty="0" smtClean="0"/>
              <a:t>Linear Program (LP)</a:t>
            </a:r>
          </a:p>
          <a:p>
            <a:r>
              <a:rPr lang="en-GB" b="0" dirty="0" smtClean="0"/>
              <a:t>Linear </a:t>
            </a:r>
            <a:r>
              <a:rPr lang="en-GB" b="0" dirty="0"/>
              <a:t>Programing-General </a:t>
            </a:r>
            <a:r>
              <a:rPr lang="en-GB" b="0" dirty="0" smtClean="0"/>
              <a:t>Form</a:t>
            </a:r>
          </a:p>
          <a:p>
            <a:r>
              <a:rPr lang="en-GB" b="0" dirty="0" smtClean="0"/>
              <a:t>LP </a:t>
            </a:r>
            <a:r>
              <a:rPr lang="en-US" altLang="zh-CN" b="0" dirty="0" smtClean="0"/>
              <a:t>Algorithm: </a:t>
            </a:r>
            <a:r>
              <a:rPr lang="en-GB" b="0" dirty="0" smtClean="0"/>
              <a:t>The </a:t>
            </a:r>
            <a:r>
              <a:rPr lang="en-GB" b="0" dirty="0"/>
              <a:t>Simplex </a:t>
            </a:r>
            <a:r>
              <a:rPr lang="en-GB" b="0" dirty="0" smtClean="0"/>
              <a:t>Method</a:t>
            </a:r>
          </a:p>
          <a:p>
            <a:r>
              <a:rPr lang="en-GB" b="0" dirty="0" smtClean="0"/>
              <a:t>Integer Program (IP)</a:t>
            </a:r>
          </a:p>
          <a:p>
            <a:r>
              <a:rPr kumimoji="1" lang="en-US" altLang="zh-CN" b="0" dirty="0" smtClean="0"/>
              <a:t>IP Algorithm: Branch</a:t>
            </a:r>
            <a:r>
              <a:rPr kumimoji="1" lang="zh-CN" altLang="en-US" b="0" dirty="0" smtClean="0"/>
              <a:t> </a:t>
            </a:r>
            <a:r>
              <a:rPr kumimoji="1" lang="en-US" altLang="zh-CN" b="0" dirty="0"/>
              <a:t>and</a:t>
            </a:r>
            <a:r>
              <a:rPr kumimoji="1" lang="zh-CN" altLang="en-US" b="0" dirty="0"/>
              <a:t> </a:t>
            </a:r>
            <a:r>
              <a:rPr kumimoji="1" lang="en-US" altLang="zh-CN" b="0" dirty="0" smtClean="0"/>
              <a:t>bound</a:t>
            </a:r>
            <a:endParaRPr lang="en-GB" b="0" dirty="0"/>
          </a:p>
          <a:p>
            <a:r>
              <a:rPr lang="en-GB" b="0" dirty="0"/>
              <a:t>Classic LP </a:t>
            </a:r>
            <a:r>
              <a:rPr lang="en-GB" b="0" dirty="0" smtClean="0"/>
              <a:t>and IP Solvers</a:t>
            </a:r>
          </a:p>
        </p:txBody>
      </p:sp>
      <p:sp>
        <p:nvSpPr>
          <p:cNvPr id="9" name="Title 8"/>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35874856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lstStyle/>
          <a:p>
            <a:r>
              <a:rPr lang="en-US" altLang="zh-CN" b="0" dirty="0" smtClean="0">
                <a:ea typeface="宋体" charset="-122"/>
              </a:rPr>
              <a:t>Matrix</a:t>
            </a:r>
          </a:p>
          <a:p>
            <a:r>
              <a:rPr lang="en-GB" b="0" dirty="0"/>
              <a:t>Formulate a Linear Program (LP)</a:t>
            </a:r>
          </a:p>
          <a:p>
            <a:r>
              <a:rPr lang="en-GB" b="0" dirty="0"/>
              <a:t>Linear Programing-General Form</a:t>
            </a:r>
          </a:p>
          <a:p>
            <a:r>
              <a:rPr lang="en-GB" b="0" dirty="0" smtClean="0"/>
              <a:t>LP </a:t>
            </a:r>
            <a:r>
              <a:rPr lang="en-US" altLang="zh-CN" b="0" dirty="0" smtClean="0"/>
              <a:t>Algorithm: </a:t>
            </a:r>
            <a:r>
              <a:rPr lang="en-GB" b="0" dirty="0" smtClean="0"/>
              <a:t>The </a:t>
            </a:r>
            <a:r>
              <a:rPr lang="en-GB" b="0" dirty="0"/>
              <a:t>Simplex </a:t>
            </a:r>
            <a:r>
              <a:rPr lang="en-GB" b="0" dirty="0" smtClean="0"/>
              <a:t>Method</a:t>
            </a:r>
          </a:p>
          <a:p>
            <a:r>
              <a:rPr lang="en-GB" u="sng" dirty="0"/>
              <a:t>Integer Program (IP)</a:t>
            </a:r>
          </a:p>
          <a:p>
            <a:r>
              <a:rPr kumimoji="1" lang="en-US" altLang="zh-CN" b="0" dirty="0" smtClean="0"/>
              <a:t>IP Algorithm: Branch</a:t>
            </a:r>
            <a:r>
              <a:rPr kumimoji="1" lang="zh-CN" altLang="en-US" b="0" dirty="0" smtClean="0"/>
              <a:t> </a:t>
            </a:r>
            <a:r>
              <a:rPr kumimoji="1" lang="en-US" altLang="zh-CN" b="0" dirty="0"/>
              <a:t>and</a:t>
            </a:r>
            <a:r>
              <a:rPr kumimoji="1" lang="zh-CN" altLang="en-US" b="0" dirty="0"/>
              <a:t> </a:t>
            </a:r>
            <a:r>
              <a:rPr kumimoji="1" lang="en-US" altLang="zh-CN" b="0" dirty="0" smtClean="0"/>
              <a:t>bound</a:t>
            </a:r>
            <a:endParaRPr lang="en-GB" b="0" dirty="0"/>
          </a:p>
          <a:p>
            <a:r>
              <a:rPr lang="en-GB" b="0" dirty="0"/>
              <a:t>Classic LP </a:t>
            </a:r>
            <a:r>
              <a:rPr lang="en-GB" b="0" dirty="0" smtClean="0"/>
              <a:t>and IP Solvers</a:t>
            </a:r>
          </a:p>
        </p:txBody>
      </p:sp>
      <p:sp>
        <p:nvSpPr>
          <p:cNvPr id="9" name="Title 8"/>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39178737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LP and IP</a:t>
            </a:r>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909667" y="1598823"/>
                <a:ext cx="2769989" cy="1107996"/>
              </a:xfrm>
              <a:prstGeom prst="rect">
                <a:avLst/>
              </a:prstGeom>
              <a:noFill/>
            </p:spPr>
            <p:txBody>
              <a:bodyPr wrap="none" lIns="0" tIns="0" rIns="0" bIns="0" rtlCol="0">
                <a:spAutoFit/>
              </a:bodyPr>
              <a:lstStyle/>
              <a:p>
                <a:r>
                  <a:rPr lang="en-US" sz="2400" b="0" dirty="0" smtClean="0"/>
                  <a:t>minimize		</a:t>
                </a:r>
                <a14:m>
                  <m:oMath xmlns:m="http://schemas.openxmlformats.org/officeDocument/2006/math">
                    <m:sSup>
                      <m:sSupPr>
                        <m:ctrlPr>
                          <a:rPr lang="en-US" sz="2400" b="1" i="1" smtClean="0">
                            <a:latin typeface="Cambria Math" panose="02040503050406030204" pitchFamily="18" charset="0"/>
                          </a:rPr>
                        </m:ctrlPr>
                      </m:sSupPr>
                      <m:e>
                        <m:r>
                          <a:rPr lang="en-US" sz="2400" b="1" i="0" smtClean="0">
                            <a:latin typeface="Cambria Math" panose="02040503050406030204" pitchFamily="18" charset="0"/>
                          </a:rPr>
                          <m:t>𝐜</m:t>
                        </m:r>
                      </m:e>
                      <m:sup>
                        <m:r>
                          <a:rPr lang="en-US" sz="2400" b="1" i="0" smtClean="0">
                            <a:latin typeface="Cambria Math" panose="02040503050406030204" pitchFamily="18" charset="0"/>
                          </a:rPr>
                          <m:t>′</m:t>
                        </m:r>
                      </m:sup>
                    </m:sSup>
                    <m:r>
                      <a:rPr lang="en-US" sz="2400" b="1" i="0" smtClean="0">
                        <a:latin typeface="Cambria Math" panose="02040503050406030204" pitchFamily="18" charset="0"/>
                      </a:rPr>
                      <m:t>𝐱</m:t>
                    </m:r>
                  </m:oMath>
                </a14:m>
                <a:endParaRPr lang="en-US" sz="2400" b="1" dirty="0" smtClean="0"/>
              </a:p>
              <a:p>
                <a:r>
                  <a:rPr lang="en-US" sz="2400" dirty="0"/>
                  <a:t>s</a:t>
                </a:r>
                <a:r>
                  <a:rPr lang="en-US" sz="2400" dirty="0" smtClean="0"/>
                  <a:t>ubject to	</a:t>
                </a:r>
                <a14:m>
                  <m:oMath xmlns:m="http://schemas.openxmlformats.org/officeDocument/2006/math">
                    <m:r>
                      <a:rPr lang="en-US" sz="2400" b="1" i="0" smtClean="0">
                        <a:latin typeface="Cambria Math" panose="02040503050406030204" pitchFamily="18" charset="0"/>
                      </a:rPr>
                      <m:t>𝐀𝐱</m:t>
                    </m:r>
                    <m:r>
                      <a:rPr lang="en-US" sz="2400" b="0" i="0" smtClean="0">
                        <a:latin typeface="Cambria Math" panose="02040503050406030204" pitchFamily="18" charset="0"/>
                      </a:rPr>
                      <m:t>=</m:t>
                    </m:r>
                    <m:r>
                      <a:rPr lang="en-US" sz="2400" b="1" i="0" smtClean="0">
                        <a:latin typeface="Cambria Math" panose="02040503050406030204" pitchFamily="18" charset="0"/>
                      </a:rPr>
                      <m:t>𝐛</m:t>
                    </m:r>
                  </m:oMath>
                </a14:m>
                <a:endParaRPr lang="en-US" sz="2400" dirty="0" smtClean="0"/>
              </a:p>
              <a:p>
                <a:r>
                  <a:rPr lang="en-US" sz="2400" dirty="0"/>
                  <a:t>	</a:t>
                </a:r>
                <a:r>
                  <a:rPr lang="en-US" sz="2400" dirty="0" smtClean="0"/>
                  <a:t>		</a:t>
                </a:r>
                <a14:m>
                  <m:oMath xmlns:m="http://schemas.openxmlformats.org/officeDocument/2006/math">
                    <m:r>
                      <a:rPr lang="en-US" sz="2400" b="0" i="0" smtClean="0">
                        <a:latin typeface="Cambria Math" panose="02040503050406030204" pitchFamily="18" charset="0"/>
                      </a:rPr>
                      <m:t>   </m:t>
                    </m:r>
                    <m:r>
                      <a:rPr lang="en-US" sz="2400" b="1" i="0" smtClean="0">
                        <a:latin typeface="Cambria Math" panose="02040503050406030204" pitchFamily="18" charset="0"/>
                      </a:rPr>
                      <m:t>𝐱</m:t>
                    </m:r>
                    <m:r>
                      <a:rPr lang="en-US" sz="2400" b="0" i="1" smtClean="0">
                        <a:latin typeface="Cambria Math" panose="02040503050406030204" pitchFamily="18" charset="0"/>
                        <a:ea typeface="Cambria Math" panose="02040503050406030204" pitchFamily="18" charset="0"/>
                      </a:rPr>
                      <m:t>≥</m:t>
                    </m:r>
                    <m:r>
                      <a:rPr lang="en-US" sz="2400" b="1" i="0" smtClean="0">
                        <a:latin typeface="Cambria Math" panose="02040503050406030204" pitchFamily="18" charset="0"/>
                        <a:ea typeface="Cambria Math" panose="02040503050406030204" pitchFamily="18" charset="0"/>
                      </a:rPr>
                      <m:t>𝟎</m:t>
                    </m:r>
                  </m:oMath>
                </a14:m>
                <a:r>
                  <a:rPr lang="en-US" sz="2400" dirty="0" smtClean="0"/>
                  <a:t>	</a:t>
                </a:r>
                <a:endParaRPr lang="en-US" sz="2400" dirty="0"/>
              </a:p>
            </p:txBody>
          </p:sp>
        </mc:Choice>
        <mc:Fallback xmlns="">
          <p:sp>
            <p:nvSpPr>
              <p:cNvPr id="4" name="TextBox 3"/>
              <p:cNvSpPr txBox="1">
                <a:spLocks noRot="1" noChangeAspect="1" noMove="1" noResize="1" noEditPoints="1" noAdjustHandles="1" noChangeArrowheads="1" noChangeShapeType="1" noTextEdit="1"/>
              </p:cNvSpPr>
              <p:nvPr/>
            </p:nvSpPr>
            <p:spPr>
              <a:xfrm>
                <a:off x="909667" y="1598823"/>
                <a:ext cx="2769989" cy="1107996"/>
              </a:xfrm>
              <a:prstGeom prst="rect">
                <a:avLst/>
              </a:prstGeom>
              <a:blipFill>
                <a:blip r:embed="rId2"/>
                <a:stretch>
                  <a:fillRect l="-6593" t="-8242" b="-3297"/>
                </a:stretch>
              </a:blipFill>
            </p:spPr>
            <p:txBody>
              <a:bodyPr/>
              <a:lstStyle/>
              <a:p>
                <a:r>
                  <a:rPr lang="en-US">
                    <a:noFill/>
                  </a:rPr>
                  <a:t> </a:t>
                </a:r>
              </a:p>
            </p:txBody>
          </p:sp>
        </mc:Fallback>
      </mc:AlternateContent>
      <p:pic>
        <p:nvPicPr>
          <p:cNvPr id="5" name="Picture 4"/>
          <p:cNvPicPr>
            <a:picLocks noChangeAspect="1"/>
          </p:cNvPicPr>
          <p:nvPr/>
        </p:nvPicPr>
        <p:blipFill>
          <a:blip r:embed="rId3"/>
          <a:stretch>
            <a:fillRect/>
          </a:stretch>
        </p:blipFill>
        <p:spPr>
          <a:xfrm>
            <a:off x="4751214" y="895895"/>
            <a:ext cx="3910186" cy="2800700"/>
          </a:xfrm>
          <a:prstGeom prst="rect">
            <a:avLst/>
          </a:prstGeom>
        </p:spPr>
      </p:pic>
      <mc:AlternateContent xmlns:mc="http://schemas.openxmlformats.org/markup-compatibility/2006" xmlns:a14="http://schemas.microsoft.com/office/drawing/2010/main">
        <mc:Choice Requires="a14">
          <p:sp>
            <p:nvSpPr>
              <p:cNvPr id="6" name="TextBox 5"/>
              <p:cNvSpPr txBox="1"/>
              <p:nvPr/>
            </p:nvSpPr>
            <p:spPr>
              <a:xfrm>
                <a:off x="985867" y="4011823"/>
                <a:ext cx="2803075" cy="1107996"/>
              </a:xfrm>
              <a:prstGeom prst="rect">
                <a:avLst/>
              </a:prstGeom>
              <a:noFill/>
            </p:spPr>
            <p:txBody>
              <a:bodyPr wrap="none" lIns="0" tIns="0" rIns="0" bIns="0" rtlCol="0">
                <a:spAutoFit/>
              </a:bodyPr>
              <a:lstStyle/>
              <a:p>
                <a:r>
                  <a:rPr lang="en-US" sz="2400" b="0" dirty="0" smtClean="0"/>
                  <a:t>minimize	</a:t>
                </a:r>
                <a14:m>
                  <m:oMath xmlns:m="http://schemas.openxmlformats.org/officeDocument/2006/math">
                    <m:sSup>
                      <m:sSupPr>
                        <m:ctrlPr>
                          <a:rPr lang="en-US" sz="2400" b="1" i="1" smtClean="0">
                            <a:latin typeface="Cambria Math" panose="02040503050406030204" pitchFamily="18" charset="0"/>
                          </a:rPr>
                        </m:ctrlPr>
                      </m:sSupPr>
                      <m:e>
                        <m:r>
                          <a:rPr lang="en-US" sz="2400" b="1" i="0" smtClean="0">
                            <a:latin typeface="Cambria Math" panose="02040503050406030204" pitchFamily="18" charset="0"/>
                          </a:rPr>
                          <m:t>𝐜</m:t>
                        </m:r>
                      </m:e>
                      <m:sup>
                        <m:r>
                          <a:rPr lang="en-US" sz="2400" b="1" i="0" smtClean="0">
                            <a:latin typeface="Cambria Math" panose="02040503050406030204" pitchFamily="18" charset="0"/>
                          </a:rPr>
                          <m:t>′</m:t>
                        </m:r>
                      </m:sup>
                    </m:sSup>
                    <m:r>
                      <a:rPr lang="en-US" sz="2400" b="1" i="0" smtClean="0">
                        <a:latin typeface="Cambria Math" panose="02040503050406030204" pitchFamily="18" charset="0"/>
                      </a:rPr>
                      <m:t>𝐱</m:t>
                    </m:r>
                  </m:oMath>
                </a14:m>
                <a:endParaRPr lang="en-US" sz="2400" b="1" dirty="0" smtClean="0"/>
              </a:p>
              <a:p>
                <a:r>
                  <a:rPr lang="en-US" sz="2400" dirty="0"/>
                  <a:t>s</a:t>
                </a:r>
                <a:r>
                  <a:rPr lang="en-US" sz="2400" dirty="0" smtClean="0"/>
                  <a:t>ubject to	</a:t>
                </a:r>
                <a14:m>
                  <m:oMath xmlns:m="http://schemas.openxmlformats.org/officeDocument/2006/math">
                    <m:r>
                      <a:rPr lang="en-US" sz="2400" b="1" i="0" smtClean="0">
                        <a:latin typeface="Cambria Math" panose="02040503050406030204" pitchFamily="18" charset="0"/>
                      </a:rPr>
                      <m:t>𝐀𝐱</m:t>
                    </m:r>
                    <m:r>
                      <a:rPr lang="en-US" sz="2400" b="0" i="0" smtClean="0">
                        <a:latin typeface="Cambria Math" panose="02040503050406030204" pitchFamily="18" charset="0"/>
                      </a:rPr>
                      <m:t>=</m:t>
                    </m:r>
                    <m:r>
                      <a:rPr lang="en-US" sz="2400" b="1" i="0" smtClean="0">
                        <a:latin typeface="Cambria Math" panose="02040503050406030204" pitchFamily="18" charset="0"/>
                      </a:rPr>
                      <m:t>𝐛</m:t>
                    </m:r>
                  </m:oMath>
                </a14:m>
                <a:endParaRPr lang="en-US" sz="2400" dirty="0" smtClean="0"/>
              </a:p>
              <a:p>
                <a:r>
                  <a:rPr lang="en-US" sz="2400" dirty="0"/>
                  <a:t>	</a:t>
                </a:r>
                <a:r>
                  <a:rPr lang="en-US" sz="2400" dirty="0" smtClean="0"/>
                  <a:t>	</a:t>
                </a:r>
                <a14:m>
                  <m:oMath xmlns:m="http://schemas.openxmlformats.org/officeDocument/2006/math">
                    <m:r>
                      <a:rPr lang="en-US" sz="2400" b="1" i="0" smtClean="0">
                        <a:latin typeface="Cambria Math" panose="02040503050406030204" pitchFamily="18" charset="0"/>
                      </a:rPr>
                      <m:t>𝐱</m:t>
                    </m:r>
                    <m:r>
                      <a:rPr lang="en-US" sz="2400" i="1">
                        <a:latin typeface="Cambria Math" panose="02040503050406030204" pitchFamily="18" charset="0"/>
                        <a:ea typeface="Cambria Math" panose="02040503050406030204" pitchFamily="18" charset="0"/>
                      </a:rPr>
                      <m:t>∈</m:t>
                    </m:r>
                    <m:sSubSup>
                      <m:sSubSupPr>
                        <m:ctrlPr>
                          <a:rPr lang="en-US" sz="2400" i="1" smtClean="0">
                            <a:latin typeface="Cambria Math" panose="02040503050406030204" pitchFamily="18" charset="0"/>
                            <a:ea typeface="Cambria Math" panose="02040503050406030204" pitchFamily="18" charset="0"/>
                          </a:rPr>
                        </m:ctrlPr>
                      </m:sSubSupPr>
                      <m:e>
                        <m:r>
                          <a:rPr lang="en-US" sz="2400" i="1" smtClean="0">
                            <a:latin typeface="Cambria Math" panose="02040503050406030204" pitchFamily="18" charset="0"/>
                            <a:ea typeface="Cambria Math" panose="02040503050406030204" pitchFamily="18" charset="0"/>
                          </a:rPr>
                          <m:t>ℤ</m:t>
                        </m:r>
                      </m:e>
                      <m:sub>
                        <m:r>
                          <a:rPr lang="en-US" sz="2400" b="0" i="1" smtClean="0">
                            <a:latin typeface="Cambria Math" panose="02040503050406030204" pitchFamily="18" charset="0"/>
                            <a:ea typeface="Cambria Math" panose="02040503050406030204" pitchFamily="18" charset="0"/>
                          </a:rPr>
                          <m:t>+</m:t>
                        </m:r>
                      </m:sub>
                      <m:sup>
                        <m:r>
                          <a:rPr lang="en-US" sz="2400" b="0" i="1" smtClean="0">
                            <a:latin typeface="Cambria Math" panose="02040503050406030204" pitchFamily="18" charset="0"/>
                            <a:ea typeface="Cambria Math" panose="02040503050406030204" pitchFamily="18" charset="0"/>
                          </a:rPr>
                          <m:t>𝑛</m:t>
                        </m:r>
                      </m:sup>
                    </m:sSubSup>
                  </m:oMath>
                </a14:m>
                <a:r>
                  <a:rPr lang="en-US" sz="2400" dirty="0" smtClean="0"/>
                  <a:t>	</a:t>
                </a:r>
                <a:endParaRPr lang="en-US" sz="2400" dirty="0"/>
              </a:p>
            </p:txBody>
          </p:sp>
        </mc:Choice>
        <mc:Fallback xmlns="">
          <p:sp>
            <p:nvSpPr>
              <p:cNvPr id="6" name="TextBox 5"/>
              <p:cNvSpPr txBox="1">
                <a:spLocks noRot="1" noChangeAspect="1" noMove="1" noResize="1" noEditPoints="1" noAdjustHandles="1" noChangeArrowheads="1" noChangeShapeType="1" noTextEdit="1"/>
              </p:cNvSpPr>
              <p:nvPr/>
            </p:nvSpPr>
            <p:spPr>
              <a:xfrm>
                <a:off x="985867" y="4011823"/>
                <a:ext cx="2803075" cy="1107996"/>
              </a:xfrm>
              <a:prstGeom prst="rect">
                <a:avLst/>
              </a:prstGeom>
              <a:blipFill rotWithShape="0">
                <a:blip r:embed="rId4"/>
                <a:stretch>
                  <a:fillRect l="-6739" t="-8242" r="-2826" b="-4945"/>
                </a:stretch>
              </a:blipFill>
            </p:spPr>
            <p:txBody>
              <a:bodyPr/>
              <a:lstStyle/>
              <a:p>
                <a:r>
                  <a:rPr lang="zh-CN" altLang="en-US">
                    <a:noFill/>
                  </a:rPr>
                  <a:t> </a:t>
                </a:r>
              </a:p>
            </p:txBody>
          </p:sp>
        </mc:Fallback>
      </mc:AlternateContent>
      <p:pic>
        <p:nvPicPr>
          <p:cNvPr id="7" name="Picture 6"/>
          <p:cNvPicPr>
            <a:picLocks noChangeAspect="1"/>
          </p:cNvPicPr>
          <p:nvPr/>
        </p:nvPicPr>
        <p:blipFill>
          <a:blip r:embed="rId5"/>
          <a:stretch>
            <a:fillRect/>
          </a:stretch>
        </p:blipFill>
        <p:spPr>
          <a:xfrm>
            <a:off x="4916314" y="3891242"/>
            <a:ext cx="3375091" cy="2071408"/>
          </a:xfrm>
          <a:prstGeom prst="rect">
            <a:avLst/>
          </a:prstGeom>
        </p:spPr>
      </p:pic>
      <mc:AlternateContent xmlns:mc="http://schemas.openxmlformats.org/markup-compatibility/2006" xmlns:a14="http://schemas.microsoft.com/office/drawing/2010/main">
        <mc:Choice Requires="a14">
          <p:sp>
            <p:nvSpPr>
              <p:cNvPr id="8" name="TextBox 7"/>
              <p:cNvSpPr txBox="1"/>
              <p:nvPr/>
            </p:nvSpPr>
            <p:spPr>
              <a:xfrm>
                <a:off x="742950" y="5480050"/>
                <a:ext cx="3511550" cy="669992"/>
              </a:xfrm>
              <a:prstGeom prst="rect">
                <a:avLst/>
              </a:prstGeom>
              <a:noFill/>
            </p:spPr>
            <p:txBody>
              <a:bodyPr wrap="square" rtlCol="0">
                <a:spAutoFit/>
              </a:bodyPr>
              <a:lstStyle/>
              <a:p>
                <a:r>
                  <a:rPr lang="en-US" dirty="0" smtClean="0"/>
                  <a:t>Important special case: Binary Programming: </a:t>
                </a:r>
                <a14:m>
                  <m:oMath xmlns:m="http://schemas.openxmlformats.org/officeDocument/2006/math">
                    <m:r>
                      <a:rPr lang="en-US" b="1">
                        <a:latin typeface="Cambria Math" panose="02040503050406030204" pitchFamily="18" charset="0"/>
                      </a:rPr>
                      <m:t>𝐱</m:t>
                    </m:r>
                    <m:r>
                      <a:rPr lang="en-US" i="1">
                        <a:latin typeface="Cambria Math" panose="02040503050406030204" pitchFamily="18" charset="0"/>
                        <a:ea typeface="Cambria Math" panose="02040503050406030204" pitchFamily="18" charset="0"/>
                      </a:rPr>
                      <m:t>∈</m:t>
                    </m:r>
                    <m:sSup>
                      <m:sSupPr>
                        <m:ctrlPr>
                          <a:rPr lang="en-US" i="1" smtClean="0">
                            <a:latin typeface="Cambria Math" panose="02040503050406030204" pitchFamily="18" charset="0"/>
                            <a:ea typeface="Cambria Math" panose="02040503050406030204" pitchFamily="18" charset="0"/>
                          </a:rPr>
                        </m:ctrlPr>
                      </m:sSupPr>
                      <m:e>
                        <m:d>
                          <m:dPr>
                            <m:begChr m:val="{"/>
                            <m:endChr m:val="}"/>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0,1</m:t>
                            </m:r>
                          </m:e>
                        </m:d>
                      </m:e>
                      <m:sup>
                        <m:r>
                          <a:rPr lang="en-US" b="0" i="1" smtClean="0">
                            <a:latin typeface="Cambria Math" panose="02040503050406030204" pitchFamily="18" charset="0"/>
                            <a:ea typeface="Cambria Math" panose="02040503050406030204" pitchFamily="18" charset="0"/>
                          </a:rPr>
                          <m:t>𝑛</m:t>
                        </m:r>
                      </m:sup>
                    </m:sSup>
                  </m:oMath>
                </a14:m>
                <a:endParaRPr lang="en-US" dirty="0"/>
              </a:p>
            </p:txBody>
          </p:sp>
        </mc:Choice>
        <mc:Fallback xmlns="">
          <p:sp>
            <p:nvSpPr>
              <p:cNvPr id="8" name="TextBox 7"/>
              <p:cNvSpPr txBox="1">
                <a:spLocks noRot="1" noChangeAspect="1" noMove="1" noResize="1" noEditPoints="1" noAdjustHandles="1" noChangeArrowheads="1" noChangeShapeType="1" noTextEdit="1"/>
              </p:cNvSpPr>
              <p:nvPr/>
            </p:nvSpPr>
            <p:spPr>
              <a:xfrm>
                <a:off x="742950" y="5480050"/>
                <a:ext cx="3511550" cy="669992"/>
              </a:xfrm>
              <a:prstGeom prst="rect">
                <a:avLst/>
              </a:prstGeom>
              <a:blipFill>
                <a:blip r:embed="rId6"/>
                <a:stretch>
                  <a:fillRect l="-1563" t="-5455" b="-10000"/>
                </a:stretch>
              </a:blipFill>
            </p:spPr>
            <p:txBody>
              <a:bodyPr/>
              <a:lstStyle/>
              <a:p>
                <a:r>
                  <a:rPr lang="en-US">
                    <a:noFill/>
                  </a:rPr>
                  <a:t> </a:t>
                </a:r>
              </a:p>
            </p:txBody>
          </p:sp>
        </mc:Fallback>
      </mc:AlternateContent>
    </p:spTree>
    <p:extLst>
      <p:ext uri="{BB962C8B-B14F-4D97-AF65-F5344CB8AC3E}">
        <p14:creationId xmlns:p14="http://schemas.microsoft.com/office/powerpoint/2010/main" val="340556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Integer Hull Vs Convex Hull</a:t>
            </a:r>
          </a:p>
        </p:txBody>
      </p:sp>
      <p:sp>
        <p:nvSpPr>
          <p:cNvPr id="3" name="Text Placeholder 2"/>
          <p:cNvSpPr>
            <a:spLocks noGrp="1"/>
          </p:cNvSpPr>
          <p:nvPr>
            <p:ph type="body" sz="quarter" idx="13"/>
          </p:nvPr>
        </p:nvSpPr>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pPr marL="0" indent="0">
              <a:buNone/>
            </a:pPr>
            <a:r>
              <a:rPr lang="en-US" dirty="0" smtClean="0"/>
              <a:t>Integer </a:t>
            </a:r>
            <a:r>
              <a:rPr lang="en-US" dirty="0"/>
              <a:t>optimization over P ⇔ linear optimization over P</a:t>
            </a:r>
            <a:r>
              <a:rPr lang="en-US" sz="1800" dirty="0"/>
              <a:t>I</a:t>
            </a:r>
          </a:p>
        </p:txBody>
      </p:sp>
      <p:pic>
        <p:nvPicPr>
          <p:cNvPr id="4" name="Picture 3"/>
          <p:cNvPicPr>
            <a:picLocks noChangeAspect="1"/>
          </p:cNvPicPr>
          <p:nvPr/>
        </p:nvPicPr>
        <p:blipFill>
          <a:blip r:embed="rId2"/>
          <a:stretch>
            <a:fillRect/>
          </a:stretch>
        </p:blipFill>
        <p:spPr>
          <a:xfrm>
            <a:off x="647699" y="1272385"/>
            <a:ext cx="7298595" cy="3845753"/>
          </a:xfrm>
          <a:prstGeom prst="rect">
            <a:avLst/>
          </a:prstGeom>
        </p:spPr>
      </p:pic>
    </p:spTree>
    <p:extLst>
      <p:ext uri="{BB962C8B-B14F-4D97-AF65-F5344CB8AC3E}">
        <p14:creationId xmlns:p14="http://schemas.microsoft.com/office/powerpoint/2010/main" val="1745387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Modeling with binary variables</a:t>
            </a:r>
            <a:endParaRPr lang="en-US" dirty="0"/>
          </a:p>
        </p:txBody>
      </p:sp>
      <mc:AlternateContent xmlns:mc="http://schemas.openxmlformats.org/markup-compatibility/2006" xmlns:a14="http://schemas.microsoft.com/office/drawing/2010/main">
        <mc:Choice Requires="a14">
          <p:sp>
            <p:nvSpPr>
              <p:cNvPr id="4" name="Rectangle 3"/>
              <p:cNvSpPr/>
              <p:nvPr/>
            </p:nvSpPr>
            <p:spPr>
              <a:xfrm>
                <a:off x="2324505" y="1754812"/>
                <a:ext cx="2031325" cy="504754"/>
              </a:xfrm>
              <a:prstGeom prst="rect">
                <a:avLst/>
              </a:prstGeom>
            </p:spPr>
            <p:txBody>
              <a:bodyPr wrap="none">
                <a:spAutoFit/>
              </a:bodyPr>
              <a:lstStyle/>
              <a:p>
                <a14:m>
                  <m:oMath xmlns:m="http://schemas.openxmlformats.org/officeDocument/2006/math">
                    <m:nary>
                      <m:naryPr>
                        <m:chr m:val="∑"/>
                        <m:ctrlPr>
                          <a:rPr lang="en-US" sz="2400" i="1" smtClean="0">
                            <a:latin typeface="Cambria Math" panose="02040503050406030204" pitchFamily="18" charset="0"/>
                          </a:rPr>
                        </m:ctrlPr>
                      </m:naryPr>
                      <m:sub>
                        <m:r>
                          <a:rPr lang="en-US" sz="2400" b="0" i="1" smtClean="0">
                            <a:latin typeface="Cambria Math" panose="02040503050406030204" pitchFamily="18" charset="0"/>
                          </a:rPr>
                          <m:t>𝑗</m:t>
                        </m:r>
                        <m:r>
                          <a:rPr lang="en-US" sz="2400" b="0" i="1" smtClean="0">
                            <a:latin typeface="Cambria Math" panose="02040503050406030204" pitchFamily="18" charset="0"/>
                          </a:rPr>
                          <m:t>=1</m:t>
                        </m:r>
                      </m:sub>
                      <m:sup>
                        <m:r>
                          <a:rPr lang="en-US" sz="2400" b="0" i="1" smtClean="0">
                            <a:latin typeface="Cambria Math" panose="02040503050406030204" pitchFamily="18" charset="0"/>
                          </a:rPr>
                          <m:t>𝑛</m:t>
                        </m:r>
                      </m:sup>
                      <m:e>
                        <m:sSub>
                          <m:sSubPr>
                            <m:ctrlPr>
                              <a:rPr lang="en-US" sz="2400" i="1">
                                <a:latin typeface="Cambria Math" panose="02040503050406030204" pitchFamily="18" charset="0"/>
                              </a:rPr>
                            </m:ctrlPr>
                          </m:sSubPr>
                          <m:e>
                            <m:r>
                              <m:rPr>
                                <m:sty m:val="p"/>
                              </m:rPr>
                              <a:rPr lang="en-US" sz="2400" i="1">
                                <a:latin typeface="Cambria Math" panose="02040503050406030204" pitchFamily="18" charset="0"/>
                              </a:rPr>
                              <m:t>a</m:t>
                            </m:r>
                          </m:e>
                          <m:sub>
                            <m:r>
                              <a:rPr lang="en-US" sz="2400" i="1">
                                <a:latin typeface="Cambria Math" panose="02040503050406030204" pitchFamily="18" charset="0"/>
                              </a:rPr>
                              <m:t>𝑗</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𝑗</m:t>
                            </m:r>
                          </m:sub>
                        </m:sSub>
                      </m:e>
                    </m:nary>
                    <m:r>
                      <a:rPr lang="en-US" sz="2400" i="1">
                        <a:latin typeface="Cambria Math" panose="02040503050406030204" pitchFamily="18" charset="0"/>
                        <a:ea typeface="Cambria Math" panose="02040503050406030204" pitchFamily="18" charset="0"/>
                      </a:rPr>
                      <m:t>≤</m:t>
                    </m:r>
                    <m:r>
                      <m:rPr>
                        <m:sty m:val="p"/>
                      </m:rPr>
                      <a:rPr lang="en-US" sz="2400" b="0" i="0" smtClean="0">
                        <a:latin typeface="Cambria Math" panose="02040503050406030204" pitchFamily="18" charset="0"/>
                      </a:rPr>
                      <m:t>b</m:t>
                    </m:r>
                  </m:oMath>
                </a14:m>
                <a:r>
                  <a:rPr lang="en-US" sz="2400" dirty="0" smtClean="0"/>
                  <a:t>	</a:t>
                </a:r>
                <a:endParaRPr lang="en-US" sz="2400" dirty="0"/>
              </a:p>
            </p:txBody>
          </p:sp>
        </mc:Choice>
        <mc:Fallback xmlns="">
          <p:sp>
            <p:nvSpPr>
              <p:cNvPr id="4" name="Rectangle 3"/>
              <p:cNvSpPr>
                <a:spLocks noRot="1" noChangeAspect="1" noMove="1" noResize="1" noEditPoints="1" noAdjustHandles="1" noChangeArrowheads="1" noChangeShapeType="1" noTextEdit="1"/>
              </p:cNvSpPr>
              <p:nvPr/>
            </p:nvSpPr>
            <p:spPr>
              <a:xfrm>
                <a:off x="2324505" y="1754812"/>
                <a:ext cx="2031325" cy="504754"/>
              </a:xfrm>
              <a:prstGeom prst="rect">
                <a:avLst/>
              </a:prstGeom>
              <a:blipFill>
                <a:blip r:embed="rId2"/>
                <a:stretch>
                  <a:fillRect l="-23054" t="-118072" b="-17108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p:cNvSpPr/>
              <p:nvPr/>
            </p:nvSpPr>
            <p:spPr>
              <a:xfrm>
                <a:off x="567604" y="1129703"/>
                <a:ext cx="3322833" cy="504754"/>
              </a:xfrm>
              <a:prstGeom prst="rect">
                <a:avLst/>
              </a:prstGeom>
            </p:spPr>
            <p:txBody>
              <a:bodyPr wrap="none">
                <a:spAutoFit/>
              </a:bodyPr>
              <a:lstStyle/>
              <a:p>
                <a:r>
                  <a:rPr lang="en-US" sz="2400" dirty="0" smtClean="0"/>
                  <a:t>minimize		</a:t>
                </a:r>
                <a14:m>
                  <m:oMath xmlns:m="http://schemas.openxmlformats.org/officeDocument/2006/math">
                    <m:nary>
                      <m:naryPr>
                        <m:chr m:val="∑"/>
                        <m:ctrlPr>
                          <a:rPr lang="en-US" sz="2400" i="1" smtClean="0">
                            <a:latin typeface="Cambria Math" panose="02040503050406030204" pitchFamily="18" charset="0"/>
                          </a:rPr>
                        </m:ctrlPr>
                      </m:naryPr>
                      <m:sub>
                        <m:r>
                          <a:rPr lang="en-US" sz="2400" b="0" i="1" smtClean="0">
                            <a:latin typeface="Cambria Math" panose="02040503050406030204" pitchFamily="18" charset="0"/>
                          </a:rPr>
                          <m:t>𝑗</m:t>
                        </m:r>
                        <m:r>
                          <a:rPr lang="en-US" sz="2400" i="1">
                            <a:latin typeface="Cambria Math" panose="02040503050406030204" pitchFamily="18" charset="0"/>
                          </a:rPr>
                          <m:t>=1</m:t>
                        </m:r>
                      </m:sub>
                      <m:sup>
                        <m:r>
                          <a:rPr lang="en-US" sz="2400" i="1">
                            <a:latin typeface="Cambria Math" panose="02040503050406030204" pitchFamily="18" charset="0"/>
                          </a:rPr>
                          <m:t>𝑛</m:t>
                        </m:r>
                      </m:sup>
                      <m:e>
                        <m:sSub>
                          <m:sSubPr>
                            <m:ctrlPr>
                              <a:rPr lang="en-US" sz="2400" i="1">
                                <a:latin typeface="Cambria Math" panose="02040503050406030204" pitchFamily="18" charset="0"/>
                              </a:rPr>
                            </m:ctrlPr>
                          </m:sSubPr>
                          <m:e>
                            <m:r>
                              <m:rPr>
                                <m:sty m:val="p"/>
                              </m:rPr>
                              <a:rPr lang="en-US" sz="2400" b="0" i="0" smtClean="0">
                                <a:latin typeface="Cambria Math" panose="02040503050406030204" pitchFamily="18" charset="0"/>
                              </a:rPr>
                              <m:t>c</m:t>
                            </m:r>
                          </m:e>
                          <m:sub>
                            <m:r>
                              <a:rPr lang="en-US" sz="2400" b="0" i="1" smtClean="0">
                                <a:latin typeface="Cambria Math" panose="02040503050406030204" pitchFamily="18" charset="0"/>
                              </a:rPr>
                              <m:t>𝑗</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𝑥</m:t>
                            </m:r>
                          </m:e>
                          <m:sub>
                            <m:r>
                              <a:rPr lang="en-US" sz="2400" b="0" i="1" smtClean="0">
                                <a:latin typeface="Cambria Math" panose="02040503050406030204" pitchFamily="18" charset="0"/>
                              </a:rPr>
                              <m:t>𝑗</m:t>
                            </m:r>
                          </m:sub>
                        </m:sSub>
                      </m:e>
                    </m:nary>
                  </m:oMath>
                </a14:m>
                <a:endParaRPr lang="en-US" sz="2400" dirty="0"/>
              </a:p>
            </p:txBody>
          </p:sp>
        </mc:Choice>
        <mc:Fallback xmlns="">
          <p:sp>
            <p:nvSpPr>
              <p:cNvPr id="5" name="Rectangle 4"/>
              <p:cNvSpPr>
                <a:spLocks noRot="1" noChangeAspect="1" noMove="1" noResize="1" noEditPoints="1" noAdjustHandles="1" noChangeArrowheads="1" noChangeShapeType="1" noTextEdit="1"/>
              </p:cNvSpPr>
              <p:nvPr/>
            </p:nvSpPr>
            <p:spPr>
              <a:xfrm>
                <a:off x="567604" y="1129703"/>
                <a:ext cx="3322833" cy="504754"/>
              </a:xfrm>
              <a:prstGeom prst="rect">
                <a:avLst/>
              </a:prstGeom>
              <a:blipFill>
                <a:blip r:embed="rId3"/>
                <a:stretch>
                  <a:fillRect l="-2752" t="-118072" b="-17108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Rectangle 5"/>
              <p:cNvSpPr/>
              <p:nvPr/>
            </p:nvSpPr>
            <p:spPr>
              <a:xfrm>
                <a:off x="2382696" y="2439810"/>
                <a:ext cx="1517018" cy="49141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𝑗</m:t>
                          </m:r>
                        </m:sub>
                      </m:sSub>
                      <m:r>
                        <a:rPr lang="en-US" sz="2400" i="1">
                          <a:latin typeface="Cambria Math" panose="02040503050406030204" pitchFamily="18" charset="0"/>
                          <a:ea typeface="Cambria Math" panose="02040503050406030204" pitchFamily="18" charset="0"/>
                        </a:rPr>
                        <m:t>∈</m:t>
                      </m:r>
                      <m:d>
                        <m:dPr>
                          <m:begChr m:val="{"/>
                          <m:endChr m:val="}"/>
                          <m:ctrlPr>
                            <a:rPr lang="en-US" sz="2400" i="1" smtClean="0">
                              <a:latin typeface="Cambria Math" panose="02040503050406030204" pitchFamily="18" charset="0"/>
                              <a:ea typeface="Cambria Math" panose="02040503050406030204" pitchFamily="18" charset="0"/>
                            </a:rPr>
                          </m:ctrlPr>
                        </m:dPr>
                        <m:e>
                          <m:r>
                            <a:rPr lang="en-US" sz="2400" b="0" i="1" smtClean="0">
                              <a:latin typeface="Cambria Math" panose="02040503050406030204" pitchFamily="18" charset="0"/>
                              <a:ea typeface="Cambria Math" panose="02040503050406030204" pitchFamily="18" charset="0"/>
                            </a:rPr>
                            <m:t>0,1</m:t>
                          </m:r>
                        </m:e>
                      </m:d>
                    </m:oMath>
                  </m:oMathPara>
                </a14:m>
                <a:endParaRPr lang="en-US" sz="2400" dirty="0"/>
              </a:p>
            </p:txBody>
          </p:sp>
        </mc:Choice>
        <mc:Fallback xmlns="">
          <p:sp>
            <p:nvSpPr>
              <p:cNvPr id="6" name="Rectangle 5"/>
              <p:cNvSpPr>
                <a:spLocks noRot="1" noChangeAspect="1" noMove="1" noResize="1" noEditPoints="1" noAdjustHandles="1" noChangeArrowheads="1" noChangeShapeType="1" noTextEdit="1"/>
              </p:cNvSpPr>
              <p:nvPr/>
            </p:nvSpPr>
            <p:spPr>
              <a:xfrm>
                <a:off x="2382696" y="2439810"/>
                <a:ext cx="1517018" cy="491417"/>
              </a:xfrm>
              <a:prstGeom prst="rect">
                <a:avLst/>
              </a:prstGeom>
              <a:blipFill>
                <a:blip r:embed="rId4"/>
                <a:stretch>
                  <a:fillRect b="-9877"/>
                </a:stretch>
              </a:blipFill>
            </p:spPr>
            <p:txBody>
              <a:bodyPr/>
              <a:lstStyle/>
              <a:p>
                <a:r>
                  <a:rPr lang="en-US">
                    <a:noFill/>
                  </a:rPr>
                  <a:t> </a:t>
                </a:r>
              </a:p>
            </p:txBody>
          </p:sp>
        </mc:Fallback>
      </mc:AlternateContent>
      <p:sp>
        <p:nvSpPr>
          <p:cNvPr id="7" name="Rectangle 6"/>
          <p:cNvSpPr/>
          <p:nvPr/>
        </p:nvSpPr>
        <p:spPr>
          <a:xfrm>
            <a:off x="584196" y="1843426"/>
            <a:ext cx="1419171" cy="461665"/>
          </a:xfrm>
          <a:prstGeom prst="rect">
            <a:avLst/>
          </a:prstGeom>
        </p:spPr>
        <p:txBody>
          <a:bodyPr wrap="none">
            <a:spAutoFit/>
          </a:bodyPr>
          <a:lstStyle/>
          <a:p>
            <a:r>
              <a:rPr lang="en-US" sz="2400" dirty="0" smtClean="0"/>
              <a:t>subject to</a:t>
            </a:r>
            <a:endParaRPr lang="en-US" sz="2400" dirty="0"/>
          </a:p>
        </p:txBody>
      </p:sp>
      <p:sp>
        <p:nvSpPr>
          <p:cNvPr id="8" name="Rectangle 7"/>
          <p:cNvSpPr/>
          <p:nvPr/>
        </p:nvSpPr>
        <p:spPr>
          <a:xfrm>
            <a:off x="4924481" y="1161121"/>
            <a:ext cx="4143319" cy="400110"/>
          </a:xfrm>
          <a:prstGeom prst="rect">
            <a:avLst/>
          </a:prstGeom>
        </p:spPr>
        <p:txBody>
          <a:bodyPr wrap="square">
            <a:spAutoFit/>
          </a:bodyPr>
          <a:lstStyle/>
          <a:p>
            <a:r>
              <a:rPr lang="en-US" sz="2000" dirty="0" smtClean="0"/>
              <a:t>	Objective Function 	</a:t>
            </a:r>
            <a:endParaRPr lang="en-US" sz="2000" dirty="0"/>
          </a:p>
        </p:txBody>
      </p:sp>
      <p:sp>
        <p:nvSpPr>
          <p:cNvPr id="9" name="Rectangle 8"/>
          <p:cNvSpPr/>
          <p:nvPr/>
        </p:nvSpPr>
        <p:spPr>
          <a:xfrm>
            <a:off x="4924480" y="1748388"/>
            <a:ext cx="4143319" cy="400110"/>
          </a:xfrm>
          <a:prstGeom prst="rect">
            <a:avLst/>
          </a:prstGeom>
        </p:spPr>
        <p:txBody>
          <a:bodyPr wrap="square">
            <a:spAutoFit/>
          </a:bodyPr>
          <a:lstStyle/>
          <a:p>
            <a:r>
              <a:rPr lang="en-US" sz="2000" dirty="0" smtClean="0"/>
              <a:t>	Constraints	</a:t>
            </a:r>
            <a:endParaRPr lang="en-US" sz="2000" dirty="0"/>
          </a:p>
        </p:txBody>
      </p:sp>
      <p:sp>
        <p:nvSpPr>
          <p:cNvPr id="10" name="Rectangle 9"/>
          <p:cNvSpPr/>
          <p:nvPr/>
        </p:nvSpPr>
        <p:spPr>
          <a:xfrm>
            <a:off x="4926535" y="2402174"/>
            <a:ext cx="4143319" cy="400110"/>
          </a:xfrm>
          <a:prstGeom prst="rect">
            <a:avLst/>
          </a:prstGeom>
        </p:spPr>
        <p:txBody>
          <a:bodyPr wrap="square">
            <a:spAutoFit/>
          </a:bodyPr>
          <a:lstStyle/>
          <a:p>
            <a:r>
              <a:rPr lang="en-US" sz="2000" dirty="0" smtClean="0"/>
              <a:t>	Binary variables</a:t>
            </a:r>
            <a:endParaRPr lang="en-US" sz="2000" dirty="0"/>
          </a:p>
        </p:txBody>
      </p:sp>
      <mc:AlternateContent xmlns:mc="http://schemas.openxmlformats.org/markup-compatibility/2006" xmlns:a14="http://schemas.microsoft.com/office/drawing/2010/main">
        <mc:Choice Requires="a14">
          <p:sp>
            <p:nvSpPr>
              <p:cNvPr id="11" name="Rectangle 10"/>
              <p:cNvSpPr/>
              <p:nvPr/>
            </p:nvSpPr>
            <p:spPr>
              <a:xfrm>
                <a:off x="4572000" y="2402174"/>
                <a:ext cx="563424"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𝑗</m:t>
                      </m:r>
                    </m:oMath>
                  </m:oMathPara>
                </a14:m>
                <a:endParaRPr lang="en-US" sz="2400" dirty="0"/>
              </a:p>
            </p:txBody>
          </p:sp>
        </mc:Choice>
        <mc:Fallback xmlns="">
          <p:sp>
            <p:nvSpPr>
              <p:cNvPr id="11" name="Rectangle 10"/>
              <p:cNvSpPr>
                <a:spLocks noRot="1" noChangeAspect="1" noMove="1" noResize="1" noEditPoints="1" noAdjustHandles="1" noChangeArrowheads="1" noChangeShapeType="1" noTextEdit="1"/>
              </p:cNvSpPr>
              <p:nvPr/>
            </p:nvSpPr>
            <p:spPr>
              <a:xfrm>
                <a:off x="4572000" y="2402174"/>
                <a:ext cx="563424" cy="461665"/>
              </a:xfrm>
              <a:prstGeom prst="rect">
                <a:avLst/>
              </a:prstGeom>
              <a:blipFill>
                <a:blip r:embed="rId5"/>
                <a:stretch>
                  <a:fillRect r="-1087" b="-17105"/>
                </a:stretch>
              </a:blipFill>
            </p:spPr>
            <p:txBody>
              <a:bodyPr/>
              <a:lstStyle/>
              <a:p>
                <a:r>
                  <a:rPr lang="en-US">
                    <a:noFill/>
                  </a:rPr>
                  <a:t> </a:t>
                </a:r>
              </a:p>
            </p:txBody>
          </p:sp>
        </mc:Fallback>
      </mc:AlternateContent>
      <p:sp>
        <p:nvSpPr>
          <p:cNvPr id="12" name="Rectangle 11"/>
          <p:cNvSpPr/>
          <p:nvPr/>
        </p:nvSpPr>
        <p:spPr>
          <a:xfrm>
            <a:off x="484104" y="3167390"/>
            <a:ext cx="2935419" cy="523220"/>
          </a:xfrm>
          <a:prstGeom prst="rect">
            <a:avLst/>
          </a:prstGeom>
        </p:spPr>
        <p:txBody>
          <a:bodyPr wrap="none">
            <a:spAutoFit/>
          </a:bodyPr>
          <a:lstStyle/>
          <a:p>
            <a:r>
              <a:rPr lang="en-US" sz="2800" dirty="0" smtClean="0"/>
              <a:t>Potential relations:</a:t>
            </a:r>
            <a:endParaRPr lang="en-US" sz="2800" dirty="0"/>
          </a:p>
        </p:txBody>
      </p:sp>
      <mc:AlternateContent xmlns:mc="http://schemas.openxmlformats.org/markup-compatibility/2006" xmlns:a14="http://schemas.microsoft.com/office/drawing/2010/main">
        <mc:Choice Requires="a14">
          <p:sp>
            <p:nvSpPr>
              <p:cNvPr id="13" name="TextBox 12"/>
              <p:cNvSpPr txBox="1"/>
              <p:nvPr/>
            </p:nvSpPr>
            <p:spPr>
              <a:xfrm>
                <a:off x="584196" y="3780697"/>
                <a:ext cx="1021498" cy="7035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nary>
                        <m:naryPr>
                          <m:chr m:val="∑"/>
                          <m:supHide m:val="on"/>
                          <m:ctrlPr>
                            <a:rPr lang="en-US" i="1" smtClean="0">
                              <a:latin typeface="Cambria Math" panose="02040503050406030204" pitchFamily="18" charset="0"/>
                            </a:rPr>
                          </m:ctrlPr>
                        </m:naryPr>
                        <m:sub>
                          <m:r>
                            <m:rPr>
                              <m:brk m:alnAt="7"/>
                            </m:rPr>
                            <a:rPr lang="en-US" b="0" i="1" smtClean="0">
                              <a:latin typeface="Cambria Math" panose="02040503050406030204" pitchFamily="18" charset="0"/>
                            </a:rPr>
                            <m:t>𝑗</m:t>
                          </m:r>
                        </m:sub>
                        <m:sup/>
                        <m:e>
                          <m:sSub>
                            <m:sSubPr>
                              <m:ctrlPr>
                                <a:rPr lang="en-US"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𝑗</m:t>
                              </m:r>
                            </m:sub>
                          </m:sSub>
                        </m:e>
                      </m:nary>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1</m:t>
                      </m:r>
                    </m:oMath>
                  </m:oMathPara>
                </a14:m>
                <a:endParaRPr lang="en-US" dirty="0"/>
              </a:p>
            </p:txBody>
          </p:sp>
        </mc:Choice>
        <mc:Fallback xmlns="">
          <p:sp>
            <p:nvSpPr>
              <p:cNvPr id="13" name="TextBox 12"/>
              <p:cNvSpPr txBox="1">
                <a:spLocks noRot="1" noChangeAspect="1" noMove="1" noResize="1" noEditPoints="1" noAdjustHandles="1" noChangeArrowheads="1" noChangeShapeType="1" noTextEdit="1"/>
              </p:cNvSpPr>
              <p:nvPr/>
            </p:nvSpPr>
            <p:spPr>
              <a:xfrm>
                <a:off x="584196" y="3780697"/>
                <a:ext cx="1021498" cy="703526"/>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p:cNvSpPr txBox="1"/>
              <p:nvPr/>
            </p:nvSpPr>
            <p:spPr>
              <a:xfrm>
                <a:off x="584196" y="4521140"/>
                <a:ext cx="1209947"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=0</m:t>
                      </m:r>
                    </m:oMath>
                  </m:oMathPara>
                </a14:m>
                <a:endParaRPr lang="en-US" dirty="0"/>
              </a:p>
            </p:txBody>
          </p:sp>
        </mc:Choice>
        <mc:Fallback xmlns="">
          <p:sp>
            <p:nvSpPr>
              <p:cNvPr id="14" name="TextBox 13"/>
              <p:cNvSpPr txBox="1">
                <a:spLocks noRot="1" noChangeAspect="1" noMove="1" noResize="1" noEditPoints="1" noAdjustHandles="1" noChangeArrowheads="1" noChangeShapeType="1" noTextEdit="1"/>
              </p:cNvSpPr>
              <p:nvPr/>
            </p:nvSpPr>
            <p:spPr>
              <a:xfrm>
                <a:off x="584196" y="4521140"/>
                <a:ext cx="1209947" cy="276999"/>
              </a:xfrm>
              <a:prstGeom prst="rect">
                <a:avLst/>
              </a:prstGeom>
              <a:blipFill>
                <a:blip r:embed="rId7"/>
                <a:stretch>
                  <a:fillRect l="-2525" r="-4040" b="-155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Rectangle 14"/>
              <p:cNvSpPr/>
              <p:nvPr/>
            </p:nvSpPr>
            <p:spPr>
              <a:xfrm>
                <a:off x="491862" y="5038877"/>
                <a:ext cx="99065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2</m:t>
                          </m:r>
                        </m:sub>
                      </m:sSub>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1</m:t>
                          </m:r>
                        </m:sub>
                      </m:sSub>
                    </m:oMath>
                  </m:oMathPara>
                </a14:m>
                <a:endParaRPr lang="en-US" dirty="0"/>
              </a:p>
            </p:txBody>
          </p:sp>
        </mc:Choice>
        <mc:Fallback xmlns="">
          <p:sp>
            <p:nvSpPr>
              <p:cNvPr id="15" name="Rectangle 14"/>
              <p:cNvSpPr>
                <a:spLocks noRot="1" noChangeAspect="1" noMove="1" noResize="1" noEditPoints="1" noAdjustHandles="1" noChangeArrowheads="1" noChangeShapeType="1" noTextEdit="1"/>
              </p:cNvSpPr>
              <p:nvPr/>
            </p:nvSpPr>
            <p:spPr>
              <a:xfrm>
                <a:off x="491862" y="5038877"/>
                <a:ext cx="990656" cy="369332"/>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p:cNvSpPr/>
              <p:nvPr/>
            </p:nvSpPr>
            <p:spPr>
              <a:xfrm>
                <a:off x="491862" y="5649463"/>
                <a:ext cx="1054648"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𝑦</m:t>
                      </m:r>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𝑈</m:t>
                          </m:r>
                          <m:r>
                            <a:rPr lang="en-US" i="1">
                              <a:latin typeface="Cambria Math" panose="02040503050406030204" pitchFamily="18" charset="0"/>
                            </a:rPr>
                            <m:t>𝑥</m:t>
                          </m:r>
                        </m:e>
                        <m:sub>
                          <m:r>
                            <a:rPr lang="en-US" i="1">
                              <a:latin typeface="Cambria Math" panose="02040503050406030204" pitchFamily="18" charset="0"/>
                            </a:rPr>
                            <m:t>1</m:t>
                          </m:r>
                        </m:sub>
                      </m:sSub>
                    </m:oMath>
                  </m:oMathPara>
                </a14:m>
                <a:endParaRPr lang="en-US" dirty="0"/>
              </a:p>
            </p:txBody>
          </p:sp>
        </mc:Choice>
        <mc:Fallback xmlns="">
          <p:sp>
            <p:nvSpPr>
              <p:cNvPr id="16" name="Rectangle 15"/>
              <p:cNvSpPr>
                <a:spLocks noRot="1" noChangeAspect="1" noMove="1" noResize="1" noEditPoints="1" noAdjustHandles="1" noChangeArrowheads="1" noChangeShapeType="1" noTextEdit="1"/>
              </p:cNvSpPr>
              <p:nvPr/>
            </p:nvSpPr>
            <p:spPr>
              <a:xfrm>
                <a:off x="491862" y="5649463"/>
                <a:ext cx="1054648" cy="369332"/>
              </a:xfrm>
              <a:prstGeom prst="rect">
                <a:avLst/>
              </a:prstGeom>
              <a:blipFill>
                <a:blip r:embed="rId9"/>
                <a:stretch>
                  <a:fillRect b="-6667"/>
                </a:stretch>
              </a:blipFill>
            </p:spPr>
            <p:txBody>
              <a:bodyPr/>
              <a:lstStyle/>
              <a:p>
                <a:r>
                  <a:rPr lang="en-US">
                    <a:noFill/>
                  </a:rPr>
                  <a:t> </a:t>
                </a:r>
              </a:p>
            </p:txBody>
          </p:sp>
        </mc:Fallback>
      </mc:AlternateContent>
      <p:sp>
        <p:nvSpPr>
          <p:cNvPr id="17" name="Rectangle 16"/>
          <p:cNvSpPr/>
          <p:nvPr/>
        </p:nvSpPr>
        <p:spPr>
          <a:xfrm>
            <a:off x="2733528" y="3867474"/>
            <a:ext cx="2787943" cy="369332"/>
          </a:xfrm>
          <a:prstGeom prst="rect">
            <a:avLst/>
          </a:prstGeom>
        </p:spPr>
        <p:txBody>
          <a:bodyPr wrap="none">
            <a:spAutoFit/>
          </a:bodyPr>
          <a:lstStyle/>
          <a:p>
            <a:r>
              <a:rPr lang="en-US" dirty="0" smtClean="0">
                <a:latin typeface="CMSS10"/>
              </a:rPr>
              <a:t>At most one event occurs</a:t>
            </a:r>
            <a:endParaRPr lang="en-US" dirty="0"/>
          </a:p>
        </p:txBody>
      </p:sp>
      <p:sp>
        <p:nvSpPr>
          <p:cNvPr id="18" name="Rectangle 17"/>
          <p:cNvSpPr/>
          <p:nvPr/>
        </p:nvSpPr>
        <p:spPr>
          <a:xfrm>
            <a:off x="2719102" y="4429518"/>
            <a:ext cx="3082895" cy="369332"/>
          </a:xfrm>
          <a:prstGeom prst="rect">
            <a:avLst/>
          </a:prstGeom>
        </p:spPr>
        <p:txBody>
          <a:bodyPr wrap="none">
            <a:spAutoFit/>
          </a:bodyPr>
          <a:lstStyle/>
          <a:p>
            <a:r>
              <a:rPr lang="en-US" dirty="0">
                <a:latin typeface="CMSS10"/>
              </a:rPr>
              <a:t>Neither or both events occur</a:t>
            </a:r>
            <a:endParaRPr lang="en-US" dirty="0"/>
          </a:p>
        </p:txBody>
      </p:sp>
      <p:sp>
        <p:nvSpPr>
          <p:cNvPr id="19" name="Rectangle 18"/>
          <p:cNvSpPr/>
          <p:nvPr/>
        </p:nvSpPr>
        <p:spPr>
          <a:xfrm>
            <a:off x="2703123" y="5052297"/>
            <a:ext cx="4301177" cy="369332"/>
          </a:xfrm>
          <a:prstGeom prst="rect">
            <a:avLst/>
          </a:prstGeom>
        </p:spPr>
        <p:txBody>
          <a:bodyPr wrap="none">
            <a:spAutoFit/>
          </a:bodyPr>
          <a:lstStyle/>
          <a:p>
            <a:r>
              <a:rPr lang="en-US" dirty="0">
                <a:latin typeface="CMSS10"/>
              </a:rPr>
              <a:t>If one event occurs then, another occurs</a:t>
            </a:r>
            <a:endParaRPr lang="en-US" dirty="0"/>
          </a:p>
        </p:txBody>
      </p:sp>
      <mc:AlternateContent xmlns:mc="http://schemas.openxmlformats.org/markup-compatibility/2006" xmlns:a14="http://schemas.microsoft.com/office/drawing/2010/main">
        <mc:Choice Requires="a14">
          <p:sp>
            <p:nvSpPr>
              <p:cNvPr id="20" name="Rectangle 19"/>
              <p:cNvSpPr/>
              <p:nvPr/>
            </p:nvSpPr>
            <p:spPr>
              <a:xfrm>
                <a:off x="2703123" y="5640319"/>
                <a:ext cx="4572000" cy="646331"/>
              </a:xfrm>
              <a:prstGeom prst="rect">
                <a:avLst/>
              </a:prstGeom>
            </p:spPr>
            <p:txBody>
              <a:bodyPr>
                <a:spAutoFit/>
              </a:bodyPr>
              <a:lstStyle/>
              <a:p>
                <a:r>
                  <a:rPr lang="en-US" dirty="0" smtClean="0">
                    <a:latin typeface="CMSS10"/>
                  </a:rPr>
                  <a:t>If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charset="0"/>
                          </a:rPr>
                          <m:t>1</m:t>
                        </m:r>
                      </m:sub>
                    </m:sSub>
                    <m:r>
                      <a:rPr lang="en-US" b="0" i="1" smtClean="0">
                        <a:latin typeface="Cambria Math" panose="02040503050406030204" pitchFamily="18" charset="0"/>
                      </a:rPr>
                      <m:t>=</m:t>
                    </m:r>
                    <m:r>
                      <a:rPr lang="en-US" b="0" i="1" smtClean="0">
                        <a:latin typeface="Cambria Math" charset="0"/>
                      </a:rPr>
                      <m:t>0</m:t>
                    </m:r>
                  </m:oMath>
                </a14:m>
                <a:r>
                  <a:rPr lang="en-US" dirty="0" smtClean="0">
                    <a:latin typeface="CMSS10"/>
                  </a:rPr>
                  <a:t>, </a:t>
                </a:r>
                <a:r>
                  <a:rPr lang="en-US" dirty="0">
                    <a:latin typeface="CMSS10"/>
                  </a:rPr>
                  <a:t>then </a:t>
                </a:r>
                <a14:m>
                  <m:oMath xmlns:m="http://schemas.openxmlformats.org/officeDocument/2006/math">
                    <m:r>
                      <a:rPr lang="en-US" i="1" smtClean="0">
                        <a:latin typeface="Cambria Math" charset="0"/>
                      </a:rPr>
                      <m:t>𝑦</m:t>
                    </m:r>
                    <m:r>
                      <a:rPr lang="en-US" i="1">
                        <a:latin typeface="Cambria Math" panose="02040503050406030204" pitchFamily="18" charset="0"/>
                      </a:rPr>
                      <m:t>=</m:t>
                    </m:r>
                    <m:r>
                      <a:rPr lang="en-US" b="0" i="1" smtClean="0">
                        <a:latin typeface="Cambria Math" charset="0"/>
                      </a:rPr>
                      <m:t>0</m:t>
                    </m:r>
                  </m:oMath>
                </a14:m>
                <a:r>
                  <a:rPr lang="en-US" dirty="0">
                    <a:latin typeface="CMSS10"/>
                  </a:rPr>
                  <a:t>; if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charset="0"/>
                          </a:rPr>
                          <m:t>1</m:t>
                        </m:r>
                      </m:sub>
                    </m:sSub>
                    <m:r>
                      <a:rPr lang="en-US" i="1">
                        <a:latin typeface="Cambria Math" panose="02040503050406030204" pitchFamily="18" charset="0"/>
                      </a:rPr>
                      <m:t>=</m:t>
                    </m:r>
                    <m:r>
                      <a:rPr lang="en-US" b="0" i="1" smtClean="0">
                        <a:latin typeface="Cambria Math" charset="0"/>
                      </a:rPr>
                      <m:t>1</m:t>
                    </m:r>
                  </m:oMath>
                </a14:m>
                <a:r>
                  <a:rPr lang="en-US" dirty="0">
                    <a:latin typeface="CMSS10"/>
                  </a:rPr>
                  <a:t>, then </a:t>
                </a:r>
                <a14:m>
                  <m:oMath xmlns:m="http://schemas.openxmlformats.org/officeDocument/2006/math">
                    <m:r>
                      <a:rPr lang="en-US" i="1" smtClean="0">
                        <a:latin typeface="Cambria Math" charset="0"/>
                      </a:rPr>
                      <m:t>𝑦</m:t>
                    </m:r>
                  </m:oMath>
                </a14:m>
                <a:r>
                  <a:rPr lang="en-US" dirty="0">
                    <a:latin typeface="CMSSI10"/>
                  </a:rPr>
                  <a:t> </a:t>
                </a:r>
                <a:r>
                  <a:rPr lang="en-US" dirty="0" smtClean="0">
                    <a:latin typeface="CMSSI10"/>
                  </a:rPr>
                  <a:t>is bounded by </a:t>
                </a:r>
                <a:r>
                  <a:rPr lang="en-US" i="1" dirty="0" smtClean="0">
                    <a:latin typeface="CMSSI10"/>
                  </a:rPr>
                  <a:t>U</a:t>
                </a:r>
                <a:endParaRPr lang="en-US" i="1" dirty="0"/>
              </a:p>
            </p:txBody>
          </p:sp>
        </mc:Choice>
        <mc:Fallback xmlns="">
          <p:sp>
            <p:nvSpPr>
              <p:cNvPr id="20" name="Rectangle 19"/>
              <p:cNvSpPr>
                <a:spLocks noRot="1" noChangeAspect="1" noMove="1" noResize="1" noEditPoints="1" noAdjustHandles="1" noChangeArrowheads="1" noChangeShapeType="1" noTextEdit="1"/>
              </p:cNvSpPr>
              <p:nvPr/>
            </p:nvSpPr>
            <p:spPr>
              <a:xfrm>
                <a:off x="2703123" y="5640319"/>
                <a:ext cx="4572000" cy="646331"/>
              </a:xfrm>
              <a:prstGeom prst="rect">
                <a:avLst/>
              </a:prstGeom>
              <a:blipFill rotWithShape="0">
                <a:blip r:embed="rId10"/>
                <a:stretch>
                  <a:fillRect l="-1067" t="-4717" b="-13208"/>
                </a:stretch>
              </a:blipFill>
            </p:spPr>
            <p:txBody>
              <a:bodyPr/>
              <a:lstStyle/>
              <a:p>
                <a:r>
                  <a:rPr lang="en-US">
                    <a:noFill/>
                  </a:rPr>
                  <a:t> </a:t>
                </a:r>
              </a:p>
            </p:txBody>
          </p:sp>
        </mc:Fallback>
      </mc:AlternateContent>
      <p:sp>
        <p:nvSpPr>
          <p:cNvPr id="21" name="Rectangle 20"/>
          <p:cNvSpPr/>
          <p:nvPr/>
        </p:nvSpPr>
        <p:spPr>
          <a:xfrm>
            <a:off x="412750" y="5640319"/>
            <a:ext cx="7042150" cy="608081"/>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3425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6"/>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1" grpId="0"/>
      <p:bldP spid="12" grpId="0"/>
      <p:bldP spid="13" grpId="0"/>
      <p:bldP spid="14" grpId="0"/>
      <p:bldP spid="15" grpId="0"/>
      <p:bldP spid="16" grpId="0"/>
      <p:bldP spid="17" grpId="0"/>
      <p:bldP spid="18" grpId="0"/>
      <p:bldP spid="19" grpId="0"/>
      <p:bldP spid="20" grpId="0"/>
      <p:bldP spid="2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lstStyle/>
          <a:p>
            <a:r>
              <a:rPr lang="en-US" altLang="zh-CN" b="0" dirty="0" smtClean="0">
                <a:ea typeface="宋体" charset="-122"/>
              </a:rPr>
              <a:t>Matrix</a:t>
            </a:r>
          </a:p>
          <a:p>
            <a:r>
              <a:rPr lang="en-GB" b="0" dirty="0"/>
              <a:t>Formulate a Linear Program (LP)</a:t>
            </a:r>
          </a:p>
          <a:p>
            <a:r>
              <a:rPr lang="en-GB" b="0" dirty="0"/>
              <a:t>Linear Programing-General Form</a:t>
            </a:r>
          </a:p>
          <a:p>
            <a:r>
              <a:rPr lang="en-GB" b="0" dirty="0" smtClean="0"/>
              <a:t>LP </a:t>
            </a:r>
            <a:r>
              <a:rPr lang="en-US" altLang="zh-CN" b="0" dirty="0" smtClean="0"/>
              <a:t>Algorithm: </a:t>
            </a:r>
            <a:r>
              <a:rPr lang="en-GB" b="0" dirty="0" smtClean="0"/>
              <a:t>The </a:t>
            </a:r>
            <a:r>
              <a:rPr lang="en-GB" b="0" dirty="0"/>
              <a:t>Simplex </a:t>
            </a:r>
            <a:r>
              <a:rPr lang="en-GB" b="0" dirty="0" smtClean="0"/>
              <a:t>Method</a:t>
            </a:r>
          </a:p>
          <a:p>
            <a:r>
              <a:rPr lang="en-GB" b="0" dirty="0"/>
              <a:t>Integer Program (IP)</a:t>
            </a:r>
          </a:p>
          <a:p>
            <a:r>
              <a:rPr lang="en-US" altLang="zh-CN" u="sng" dirty="0"/>
              <a:t>IP Algorithm: Branch</a:t>
            </a:r>
            <a:r>
              <a:rPr lang="zh-CN" altLang="en-US" u="sng" dirty="0"/>
              <a:t> </a:t>
            </a:r>
            <a:r>
              <a:rPr lang="en-US" altLang="zh-CN" u="sng" dirty="0"/>
              <a:t>and</a:t>
            </a:r>
            <a:r>
              <a:rPr lang="zh-CN" altLang="en-US" u="sng" dirty="0"/>
              <a:t> </a:t>
            </a:r>
            <a:r>
              <a:rPr lang="en-US" altLang="zh-CN" u="sng" dirty="0"/>
              <a:t>bound</a:t>
            </a:r>
            <a:endParaRPr lang="en-GB" u="sng" dirty="0"/>
          </a:p>
          <a:p>
            <a:r>
              <a:rPr lang="en-GB" b="0" dirty="0"/>
              <a:t>Classic LP </a:t>
            </a:r>
            <a:r>
              <a:rPr lang="en-GB" b="0" dirty="0" smtClean="0"/>
              <a:t>and IP Solvers</a:t>
            </a:r>
          </a:p>
        </p:txBody>
      </p:sp>
      <p:sp>
        <p:nvSpPr>
          <p:cNvPr id="9" name="Title 8"/>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42735852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Solution Methods</a:t>
            </a:r>
            <a:endParaRPr lang="en-US" dirty="0"/>
          </a:p>
        </p:txBody>
      </p:sp>
      <p:sp>
        <p:nvSpPr>
          <p:cNvPr id="3" name="Text Placeholder 2"/>
          <p:cNvSpPr>
            <a:spLocks noGrp="1"/>
          </p:cNvSpPr>
          <p:nvPr>
            <p:ph type="body" sz="quarter" idx="13"/>
          </p:nvPr>
        </p:nvSpPr>
        <p:spPr/>
        <p:txBody>
          <a:bodyPr/>
          <a:lstStyle/>
          <a:p>
            <a:pPr marL="0" indent="0">
              <a:buNone/>
            </a:pPr>
            <a:endParaRPr lang="en-US" b="1" dirty="0" smtClean="0"/>
          </a:p>
          <a:p>
            <a:pPr marL="0" indent="0">
              <a:buNone/>
            </a:pPr>
            <a:r>
              <a:rPr lang="en-US" b="1" dirty="0" smtClean="0"/>
              <a:t>Brute force</a:t>
            </a:r>
          </a:p>
          <a:p>
            <a:pPr marL="0" indent="0">
              <a:buNone/>
            </a:pPr>
            <a:endParaRPr lang="en-US" dirty="0"/>
          </a:p>
          <a:p>
            <a:pPr marL="0" indent="0">
              <a:buNone/>
            </a:pPr>
            <a:endParaRPr lang="en-US" dirty="0" smtClean="0"/>
          </a:p>
        </p:txBody>
      </p:sp>
      <p:pic>
        <p:nvPicPr>
          <p:cNvPr id="4" name="Picture 3"/>
          <p:cNvPicPr>
            <a:picLocks noChangeAspect="1"/>
          </p:cNvPicPr>
          <p:nvPr/>
        </p:nvPicPr>
        <p:blipFill>
          <a:blip r:embed="rId2"/>
          <a:stretch>
            <a:fillRect/>
          </a:stretch>
        </p:blipFill>
        <p:spPr>
          <a:xfrm>
            <a:off x="838581" y="1884530"/>
            <a:ext cx="7226502" cy="3195469"/>
          </a:xfrm>
          <a:prstGeom prst="rect">
            <a:avLst/>
          </a:prstGeom>
        </p:spPr>
      </p:pic>
    </p:spTree>
    <p:extLst>
      <p:ext uri="{BB962C8B-B14F-4D97-AF65-F5344CB8AC3E}">
        <p14:creationId xmlns:p14="http://schemas.microsoft.com/office/powerpoint/2010/main" val="3213506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Solution Methods</a:t>
            </a:r>
            <a:endParaRPr lang="en-US" dirty="0"/>
          </a:p>
        </p:txBody>
      </p:sp>
      <p:sp>
        <p:nvSpPr>
          <p:cNvPr id="3" name="Text Placeholder 2"/>
          <p:cNvSpPr>
            <a:spLocks noGrp="1"/>
          </p:cNvSpPr>
          <p:nvPr>
            <p:ph type="body" sz="quarter" idx="13"/>
          </p:nvPr>
        </p:nvSpPr>
        <p:spPr/>
        <p:txBody>
          <a:bodyPr/>
          <a:lstStyle/>
          <a:p>
            <a:pPr marL="0" indent="0">
              <a:buNone/>
            </a:pPr>
            <a:endParaRPr lang="en-US" b="1" dirty="0" smtClean="0"/>
          </a:p>
          <a:p>
            <a:pPr marL="0" indent="0">
              <a:buNone/>
            </a:pPr>
            <a:r>
              <a:rPr lang="en-US" b="1" dirty="0" smtClean="0"/>
              <a:t>Branch-and-Bound</a:t>
            </a:r>
          </a:p>
          <a:p>
            <a:pPr marL="457135" lvl="1" indent="0">
              <a:buNone/>
            </a:pPr>
            <a:r>
              <a:rPr lang="en-US" dirty="0"/>
              <a:t>Idea: enumerate all possible solutions systematically using a </a:t>
            </a:r>
            <a:r>
              <a:rPr lang="en-US" dirty="0" smtClean="0"/>
              <a:t>tree (branch). Stop </a:t>
            </a:r>
            <a:r>
              <a:rPr lang="en-US" dirty="0"/>
              <a:t>branching from a node as soon as </a:t>
            </a:r>
            <a:r>
              <a:rPr lang="en-US" dirty="0" smtClean="0"/>
              <a:t>possible (e.g. suppose </a:t>
            </a:r>
            <a:r>
              <a:rPr lang="en-US" dirty="0"/>
              <a:t>we look at node 4 and conclude none of its descendants can </a:t>
            </a:r>
            <a:r>
              <a:rPr lang="en-US" dirty="0" smtClean="0"/>
              <a:t>be optimal), thus we can </a:t>
            </a:r>
            <a:r>
              <a:rPr lang="en-US" dirty="0"/>
              <a:t>eliminate 1/4 the solutions at once!</a:t>
            </a:r>
          </a:p>
          <a:p>
            <a:endParaRPr lang="en-US" dirty="0" smtClean="0"/>
          </a:p>
        </p:txBody>
      </p:sp>
      <p:pic>
        <p:nvPicPr>
          <p:cNvPr id="8" name="Picture 7"/>
          <p:cNvPicPr>
            <a:picLocks noChangeAspect="1"/>
          </p:cNvPicPr>
          <p:nvPr/>
        </p:nvPicPr>
        <p:blipFill>
          <a:blip r:embed="rId2"/>
          <a:stretch>
            <a:fillRect/>
          </a:stretch>
        </p:blipFill>
        <p:spPr>
          <a:xfrm>
            <a:off x="225859" y="3271317"/>
            <a:ext cx="8692281" cy="3054205"/>
          </a:xfrm>
          <a:prstGeom prst="rect">
            <a:avLst/>
          </a:prstGeom>
        </p:spPr>
      </p:pic>
    </p:spTree>
    <p:extLst>
      <p:ext uri="{BB962C8B-B14F-4D97-AF65-F5344CB8AC3E}">
        <p14:creationId xmlns:p14="http://schemas.microsoft.com/office/powerpoint/2010/main" val="3225712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6200" y="152302"/>
            <a:ext cx="8991600" cy="533400"/>
          </a:xfrm>
        </p:spPr>
        <p:txBody>
          <a:bodyPr>
            <a:normAutofit fontScale="90000"/>
          </a:bodyPr>
          <a:lstStyle/>
          <a:p>
            <a:r>
              <a:rPr kumimoji="1" lang="en-US" altLang="zh-CN" b="1" dirty="0"/>
              <a:t>Branch</a:t>
            </a:r>
            <a:r>
              <a:rPr kumimoji="1" lang="zh-CN" altLang="en-US" b="1" dirty="0"/>
              <a:t> </a:t>
            </a:r>
            <a:r>
              <a:rPr kumimoji="1" lang="en-US" altLang="zh-CN" b="1" dirty="0"/>
              <a:t>and</a:t>
            </a:r>
            <a:r>
              <a:rPr kumimoji="1" lang="zh-CN" altLang="en-US" b="1" dirty="0"/>
              <a:t> </a:t>
            </a:r>
            <a:r>
              <a:rPr kumimoji="1" lang="en-US" altLang="zh-CN" b="1" dirty="0" smtClean="0"/>
              <a:t>Bound</a:t>
            </a:r>
            <a:endParaRPr kumimoji="1" lang="zh-CN" altLang="en-US" b="1" dirty="0"/>
          </a:p>
        </p:txBody>
      </p:sp>
      <p:sp>
        <p:nvSpPr>
          <p:cNvPr id="3" name="文本占位符 2"/>
          <p:cNvSpPr>
            <a:spLocks noGrp="1"/>
          </p:cNvSpPr>
          <p:nvPr>
            <p:ph type="body" sz="quarter" idx="13"/>
          </p:nvPr>
        </p:nvSpPr>
        <p:spPr/>
        <p:txBody>
          <a:bodyPr/>
          <a:lstStyle/>
          <a:p>
            <a:endParaRPr kumimoji="1" lang="zh-CN" altLang="en-US" dirty="0"/>
          </a:p>
        </p:txBody>
      </p:sp>
      <p:sp>
        <p:nvSpPr>
          <p:cNvPr id="4" name="幻灯片编号占位符 3"/>
          <p:cNvSpPr>
            <a:spLocks noGrp="1"/>
          </p:cNvSpPr>
          <p:nvPr>
            <p:ph type="sldNum" sz="quarter" idx="12"/>
          </p:nvPr>
        </p:nvSpPr>
        <p:spPr/>
        <p:txBody>
          <a:bodyPr/>
          <a:lstStyle/>
          <a:p>
            <a:pPr algn="ctr"/>
            <a:r>
              <a:rPr lang="en-US" smtClean="0"/>
              <a:t> </a:t>
            </a:r>
            <a:fld id="{9C8E570F-F7E0-4244-A98C-C9B57BF6FB6F}" type="slidenum">
              <a:rPr lang="en-US" smtClean="0"/>
              <a:pPr algn="ctr"/>
              <a:t>37</a:t>
            </a:fld>
            <a:endParaRPr 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 y="947928"/>
            <a:ext cx="9144000" cy="5114544"/>
          </a:xfrm>
          <a:prstGeom prst="rect">
            <a:avLst/>
          </a:prstGeom>
        </p:spPr>
      </p:pic>
      <p:sp>
        <p:nvSpPr>
          <p:cNvPr id="6" name="文本框 5"/>
          <p:cNvSpPr txBox="1"/>
          <p:nvPr/>
        </p:nvSpPr>
        <p:spPr>
          <a:xfrm>
            <a:off x="2123728" y="6393934"/>
            <a:ext cx="5653792" cy="369332"/>
          </a:xfrm>
          <a:prstGeom prst="rect">
            <a:avLst/>
          </a:prstGeom>
          <a:noFill/>
        </p:spPr>
        <p:txBody>
          <a:bodyPr wrap="none" rtlCol="0">
            <a:spAutoFit/>
          </a:bodyPr>
          <a:lstStyle/>
          <a:p>
            <a:r>
              <a:rPr kumimoji="1" lang="en-US" altLang="zh-CN" dirty="0" smtClean="0"/>
              <a:t>Source:</a:t>
            </a:r>
            <a:r>
              <a:rPr kumimoji="1" lang="zh-CN" altLang="en-US" dirty="0" smtClean="0"/>
              <a:t> </a:t>
            </a:r>
            <a:r>
              <a:rPr lang="en-US" altLang="zh-CN" dirty="0">
                <a:hlinkClick r:id="rId3"/>
              </a:rPr>
              <a:t>https://www.youtube.com/watch?v=R6BQ3gBrfjQ</a:t>
            </a:r>
            <a:endParaRPr kumimoji="1" lang="zh-CN" altLang="en-US" dirty="0"/>
          </a:p>
        </p:txBody>
      </p:sp>
    </p:spTree>
    <p:extLst>
      <p:ext uri="{BB962C8B-B14F-4D97-AF65-F5344CB8AC3E}">
        <p14:creationId xmlns:p14="http://schemas.microsoft.com/office/powerpoint/2010/main" val="4724486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lstStyle/>
          <a:p>
            <a:r>
              <a:rPr lang="en-US" altLang="zh-CN" b="0" dirty="0" smtClean="0">
                <a:ea typeface="宋体" charset="-122"/>
              </a:rPr>
              <a:t>Matrix</a:t>
            </a:r>
          </a:p>
          <a:p>
            <a:r>
              <a:rPr lang="en-GB" b="0" dirty="0"/>
              <a:t>Formulate a Linear Program (LP)</a:t>
            </a:r>
          </a:p>
          <a:p>
            <a:r>
              <a:rPr lang="en-GB" b="0" dirty="0"/>
              <a:t>Linear Programing-General Form</a:t>
            </a:r>
          </a:p>
          <a:p>
            <a:r>
              <a:rPr lang="en-GB" b="0" dirty="0" smtClean="0"/>
              <a:t>LP </a:t>
            </a:r>
            <a:r>
              <a:rPr lang="en-US" altLang="zh-CN" b="0" dirty="0" smtClean="0"/>
              <a:t>Algorithm: </a:t>
            </a:r>
            <a:r>
              <a:rPr lang="en-GB" b="0" dirty="0" smtClean="0"/>
              <a:t>The </a:t>
            </a:r>
            <a:r>
              <a:rPr lang="en-GB" b="0" dirty="0"/>
              <a:t>Simplex </a:t>
            </a:r>
            <a:r>
              <a:rPr lang="en-GB" b="0" dirty="0" smtClean="0"/>
              <a:t>Method</a:t>
            </a:r>
          </a:p>
          <a:p>
            <a:r>
              <a:rPr lang="en-GB" b="0" dirty="0"/>
              <a:t>Integer Program (IP)</a:t>
            </a:r>
          </a:p>
          <a:p>
            <a:r>
              <a:rPr kumimoji="1" lang="en-US" altLang="zh-CN" b="0" dirty="0" smtClean="0"/>
              <a:t>IP Algorithm: Branch</a:t>
            </a:r>
            <a:r>
              <a:rPr kumimoji="1" lang="zh-CN" altLang="en-US" b="0" dirty="0" smtClean="0"/>
              <a:t> </a:t>
            </a:r>
            <a:r>
              <a:rPr kumimoji="1" lang="en-US" altLang="zh-CN" b="0" dirty="0"/>
              <a:t>and</a:t>
            </a:r>
            <a:r>
              <a:rPr kumimoji="1" lang="zh-CN" altLang="en-US" b="0" dirty="0"/>
              <a:t> </a:t>
            </a:r>
            <a:r>
              <a:rPr kumimoji="1" lang="en-US" altLang="zh-CN" b="0" dirty="0" smtClean="0"/>
              <a:t>bound</a:t>
            </a:r>
            <a:endParaRPr lang="en-GB" b="0" dirty="0"/>
          </a:p>
          <a:p>
            <a:r>
              <a:rPr lang="en-GB" u="sng" dirty="0"/>
              <a:t>Classic LP and IP Solvers</a:t>
            </a:r>
          </a:p>
        </p:txBody>
      </p:sp>
      <p:sp>
        <p:nvSpPr>
          <p:cNvPr id="9" name="Title 8"/>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28316281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pPr eaLnBrk="1" hangingPunct="1">
              <a:defRPr/>
            </a:pPr>
            <a:r>
              <a:rPr lang="en-US" altLang="zh-CN" dirty="0">
                <a:latin typeface="Garamond" charset="0"/>
                <a:ea typeface="宋体" charset="0"/>
                <a:cs typeface="宋体" charset="0"/>
              </a:rPr>
              <a:t>LP problems involving 1000s of variables and 1000s of constraints are now routinely solved with computer packages.</a:t>
            </a:r>
          </a:p>
          <a:p>
            <a:pPr eaLnBrk="1" hangingPunct="1">
              <a:defRPr/>
            </a:pPr>
            <a:r>
              <a:rPr lang="en-US" altLang="zh-CN" dirty="0">
                <a:latin typeface="Garamond" charset="0"/>
                <a:ea typeface="宋体" charset="0"/>
                <a:cs typeface="宋体" charset="0"/>
              </a:rPr>
              <a:t>Linear programming solvers are now part of many spreadsheet packages, such as Microsoft Excel</a:t>
            </a:r>
            <a:r>
              <a:rPr lang="en-US" altLang="zh-CN" dirty="0" smtClean="0">
                <a:latin typeface="Garamond" charset="0"/>
                <a:ea typeface="宋体" charset="0"/>
                <a:cs typeface="宋体" charset="0"/>
              </a:rPr>
              <a:t>.</a:t>
            </a:r>
          </a:p>
          <a:p>
            <a:pPr eaLnBrk="1" hangingPunct="1">
              <a:defRPr/>
            </a:pPr>
            <a:r>
              <a:rPr lang="en-US" dirty="0">
                <a:latin typeface="Garamond" charset="0"/>
                <a:ea typeface="宋体" charset="0"/>
                <a:cs typeface="宋体" charset="0"/>
              </a:rPr>
              <a:t>For the previous example, we can easily solve it using Excel solver. </a:t>
            </a:r>
            <a:endParaRPr lang="en-US" altLang="zh-CN" dirty="0">
              <a:latin typeface="Garamond" charset="0"/>
              <a:ea typeface="宋体" charset="0"/>
              <a:cs typeface="宋体" charset="0"/>
            </a:endParaRPr>
          </a:p>
          <a:p>
            <a:pPr eaLnBrk="1" hangingPunct="1">
              <a:defRPr/>
            </a:pPr>
            <a:r>
              <a:rPr lang="en-US" altLang="zh-CN" dirty="0">
                <a:latin typeface="Garamond" charset="0"/>
                <a:ea typeface="宋体" charset="0"/>
                <a:cs typeface="宋体" charset="0"/>
              </a:rPr>
              <a:t>Leading commercial packages include CPLEX,GUROBI, LINGO, MOSEK, Xpress-MP, and Premium Solver for Excel</a:t>
            </a:r>
            <a:r>
              <a:rPr lang="en-US" altLang="zh-CN" dirty="0" smtClean="0">
                <a:latin typeface="Garamond" charset="0"/>
                <a:ea typeface="宋体" charset="0"/>
                <a:cs typeface="宋体" charset="0"/>
              </a:rPr>
              <a:t>.</a:t>
            </a:r>
            <a:endParaRPr lang="en-US" altLang="zh-CN" dirty="0">
              <a:latin typeface="Garamond" charset="0"/>
              <a:ea typeface="宋体" charset="0"/>
              <a:cs typeface="宋体" charset="0"/>
            </a:endParaRPr>
          </a:p>
        </p:txBody>
      </p:sp>
      <p:sp>
        <p:nvSpPr>
          <p:cNvPr id="6" name="Title 5"/>
          <p:cNvSpPr>
            <a:spLocks noGrp="1"/>
          </p:cNvSpPr>
          <p:nvPr>
            <p:ph type="title"/>
          </p:nvPr>
        </p:nvSpPr>
        <p:spPr/>
        <p:txBody>
          <a:bodyPr/>
          <a:lstStyle/>
          <a:p>
            <a:r>
              <a:rPr lang="en-US" dirty="0"/>
              <a:t>LP Solvers</a:t>
            </a:r>
          </a:p>
        </p:txBody>
      </p:sp>
    </p:spTree>
    <p:extLst>
      <p:ext uri="{BB962C8B-B14F-4D97-AF65-F5344CB8AC3E}">
        <p14:creationId xmlns:p14="http://schemas.microsoft.com/office/powerpoint/2010/main" val="3056389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altLang="zh-CN" b="0" dirty="0" smtClean="0"/>
              <a:t>Matrix notation</a:t>
            </a:r>
            <a:endParaRPr lang="en-US" b="0" dirty="0" smtClean="0"/>
          </a:p>
          <a:p>
            <a:r>
              <a:rPr lang="en-US" b="0" dirty="0"/>
              <a:t>Matrix addition and </a:t>
            </a:r>
            <a:r>
              <a:rPr lang="en-US" b="0" dirty="0" smtClean="0"/>
              <a:t>subtraction</a:t>
            </a:r>
          </a:p>
          <a:p>
            <a:r>
              <a:rPr lang="en-US" b="0" dirty="0"/>
              <a:t>Matrix </a:t>
            </a:r>
            <a:r>
              <a:rPr lang="en-US" b="0" dirty="0" smtClean="0"/>
              <a:t>multiplication</a:t>
            </a:r>
          </a:p>
          <a:p>
            <a:r>
              <a:rPr lang="en-US" b="0" dirty="0"/>
              <a:t>Matrix </a:t>
            </a:r>
            <a:r>
              <a:rPr lang="en-US" b="0" dirty="0" smtClean="0"/>
              <a:t>Product</a:t>
            </a:r>
          </a:p>
          <a:p>
            <a:r>
              <a:rPr lang="en-US" b="0" dirty="0"/>
              <a:t>Matrix </a:t>
            </a:r>
            <a:r>
              <a:rPr lang="en-US" b="0" dirty="0" smtClean="0"/>
              <a:t>transposition</a:t>
            </a:r>
          </a:p>
          <a:p>
            <a:r>
              <a:rPr lang="en-US" altLang="zh-CN" b="0" dirty="0" smtClean="0"/>
              <a:t>Symmetric matrix</a:t>
            </a:r>
            <a:endParaRPr lang="en-US" b="0" dirty="0" smtClean="0"/>
          </a:p>
          <a:p>
            <a:endParaRPr lang="en-US" dirty="0"/>
          </a:p>
        </p:txBody>
      </p:sp>
      <p:sp>
        <p:nvSpPr>
          <p:cNvPr id="3" name="Title 2"/>
          <p:cNvSpPr>
            <a:spLocks noGrp="1"/>
          </p:cNvSpPr>
          <p:nvPr>
            <p:ph type="title"/>
          </p:nvPr>
        </p:nvSpPr>
        <p:spPr/>
        <p:txBody>
          <a:bodyPr/>
          <a:lstStyle/>
          <a:p>
            <a:r>
              <a:rPr lang="en-US" dirty="0"/>
              <a:t>Matrices</a:t>
            </a:r>
          </a:p>
        </p:txBody>
      </p:sp>
    </p:spTree>
    <p:extLst>
      <p:ext uri="{BB962C8B-B14F-4D97-AF65-F5344CB8AC3E}">
        <p14:creationId xmlns:p14="http://schemas.microsoft.com/office/powerpoint/2010/main" val="24779504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r>
              <a:rPr lang="en-US" dirty="0"/>
              <a:t>Reference </a:t>
            </a:r>
          </a:p>
          <a:p>
            <a:pPr lvl="1"/>
            <a:r>
              <a:rPr lang="en-US" sz="1800" dirty="0"/>
              <a:t>Introduction to operations research / Frederick S. Hillier, Gerald J. Lieberman. McGraw-Hill 2015 Available at Main Library Room </a:t>
            </a:r>
            <a:endParaRPr lang="en-US" dirty="0"/>
          </a:p>
          <a:p>
            <a:r>
              <a:rPr lang="en-US" dirty="0"/>
              <a:t>Getting familiar with an LP solver</a:t>
            </a:r>
          </a:p>
          <a:p>
            <a:pPr lvl="1"/>
            <a:r>
              <a:rPr lang="en-US" sz="1600" dirty="0"/>
              <a:t>IBM </a:t>
            </a:r>
            <a:r>
              <a:rPr lang="en-US" sz="1600" dirty="0" err="1"/>
              <a:t>Cplex</a:t>
            </a:r>
            <a:r>
              <a:rPr lang="en-US" sz="1600" dirty="0"/>
              <a:t>, </a:t>
            </a:r>
            <a:r>
              <a:rPr lang="en-US" sz="1600" b="1" dirty="0">
                <a:solidFill>
                  <a:srgbClr val="323296"/>
                </a:solidFill>
              </a:rPr>
              <a:t>free</a:t>
            </a:r>
            <a:r>
              <a:rPr lang="en-US" sz="1600" dirty="0"/>
              <a:t> for academics and students</a:t>
            </a:r>
          </a:p>
          <a:p>
            <a:pPr lvl="1"/>
            <a:r>
              <a:rPr lang="en-US" sz="1600" dirty="0"/>
              <a:t>Supports C/C++, </a:t>
            </a:r>
            <a:r>
              <a:rPr lang="en-US" sz="1600" dirty="0" err="1"/>
              <a:t>.Net</a:t>
            </a:r>
            <a:r>
              <a:rPr lang="en-US" sz="1600" dirty="0"/>
              <a:t>, Java, R, Python </a:t>
            </a:r>
            <a:r>
              <a:rPr lang="en-US" sz="1600" dirty="0" err="1"/>
              <a:t>etc</a:t>
            </a:r>
            <a:r>
              <a:rPr lang="mr-IN" sz="1600" dirty="0"/>
              <a:t>…</a:t>
            </a:r>
            <a:r>
              <a:rPr lang="en-US" sz="1600" dirty="0"/>
              <a:t> </a:t>
            </a:r>
          </a:p>
          <a:p>
            <a:pPr lvl="1"/>
            <a:r>
              <a:rPr lang="en-US" sz="1600" dirty="0">
                <a:hlinkClick r:id="rId2"/>
              </a:rPr>
              <a:t>https://ibm.onthehub.com/WebStore/ProductSearchOfferingList.aspx?srch=ilog+cplex</a:t>
            </a:r>
            <a:r>
              <a:rPr lang="en-US" sz="1600" dirty="0"/>
              <a:t>  </a:t>
            </a:r>
          </a:p>
          <a:p>
            <a:pPr lvl="1"/>
            <a:r>
              <a:rPr lang="en-US" sz="1600" dirty="0">
                <a:hlinkClick r:id="rId3"/>
              </a:rPr>
              <a:t>https://www.ibm.com/products/ilog-cplex-optimization-studio</a:t>
            </a:r>
            <a:endParaRPr lang="en-US" sz="1600" dirty="0"/>
          </a:p>
          <a:p>
            <a:r>
              <a:rPr lang="en-US" sz="1800" dirty="0"/>
              <a:t>Using IBM </a:t>
            </a:r>
            <a:r>
              <a:rPr lang="en-US" sz="1800" dirty="0" err="1"/>
              <a:t>Cplex</a:t>
            </a:r>
            <a:r>
              <a:rPr lang="en-US" sz="1800" dirty="0"/>
              <a:t> to solve the relaxed knapsack problem </a:t>
            </a:r>
          </a:p>
          <a:p>
            <a:pPr lvl="1"/>
            <a:r>
              <a:rPr lang="en-US" sz="1800" dirty="0"/>
              <a:t>You can either use the OPL or</a:t>
            </a:r>
          </a:p>
          <a:p>
            <a:pPr lvl="1"/>
            <a:r>
              <a:rPr lang="en-US" sz="1800" dirty="0"/>
              <a:t>Call LP solver from a C/C++ program</a:t>
            </a:r>
          </a:p>
        </p:txBody>
      </p:sp>
      <p:sp>
        <p:nvSpPr>
          <p:cNvPr id="6" name="Title 5"/>
          <p:cNvSpPr>
            <a:spLocks noGrp="1"/>
          </p:cNvSpPr>
          <p:nvPr>
            <p:ph type="title"/>
          </p:nvPr>
        </p:nvSpPr>
        <p:spPr/>
        <p:txBody>
          <a:bodyPr/>
          <a:lstStyle/>
          <a:p>
            <a:r>
              <a:rPr lang="en-US" dirty="0"/>
              <a:t>Further Reference </a:t>
            </a:r>
          </a:p>
        </p:txBody>
      </p:sp>
    </p:spTree>
    <p:extLst>
      <p:ext uri="{BB962C8B-B14F-4D97-AF65-F5344CB8AC3E}">
        <p14:creationId xmlns:p14="http://schemas.microsoft.com/office/powerpoint/2010/main" val="30563895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5536" y="3501008"/>
            <a:ext cx="6912768" cy="3888432"/>
          </a:xfrm>
        </p:spPr>
        <p:txBody>
          <a:bodyPr/>
          <a:lstStyle/>
          <a:p>
            <a:pPr marL="0" indent="0">
              <a:buNone/>
            </a:pPr>
            <a:r>
              <a:rPr lang="en-US" dirty="0" smtClean="0"/>
              <a:t>Supplement: P, NP, NPC, NP-hard</a:t>
            </a:r>
            <a:endParaRPr lang="en-US" dirty="0"/>
          </a:p>
        </p:txBody>
      </p:sp>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29194923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9D86F64-EA08-E045-AE3C-29EDE590755E}"/>
              </a:ext>
            </a:extLst>
          </p:cNvPr>
          <p:cNvSpPr>
            <a:spLocks noGrp="1"/>
          </p:cNvSpPr>
          <p:nvPr>
            <p:ph type="body" sz="half" idx="1"/>
          </p:nvPr>
        </p:nvSpPr>
        <p:spPr>
          <a:xfrm>
            <a:off x="4903368" y="1066831"/>
            <a:ext cx="4102275" cy="4814540"/>
          </a:xfrm>
          <a:ln>
            <a:noFill/>
          </a:ln>
        </p:spPr>
        <p:txBody>
          <a:bodyPr/>
          <a:lstStyle/>
          <a:p>
            <a:r>
              <a:rPr lang="en-US" dirty="0"/>
              <a:t>TSP (Traveling Salesman Problem)</a:t>
            </a:r>
          </a:p>
          <a:p>
            <a:pPr lvl="1"/>
            <a:r>
              <a:rPr lang="en-US" sz="2000" b="1" dirty="0">
                <a:solidFill>
                  <a:schemeClr val="accent6"/>
                </a:solidFill>
              </a:rPr>
              <a:t>How many possible solution in total? How to find the best solution? </a:t>
            </a:r>
          </a:p>
          <a:p>
            <a:pPr lvl="1"/>
            <a:endParaRPr lang="en-US" sz="2000" b="1" dirty="0"/>
          </a:p>
          <a:p>
            <a:pPr lvl="1"/>
            <a:endParaRPr lang="en-US" sz="2000" b="1" dirty="0"/>
          </a:p>
          <a:p>
            <a:pPr lvl="1"/>
            <a:endParaRPr lang="en-US" sz="2000" b="1" dirty="0"/>
          </a:p>
          <a:p>
            <a:pPr lvl="1"/>
            <a:endParaRPr lang="en-US" sz="2000" b="1" dirty="0"/>
          </a:p>
          <a:p>
            <a:pPr marL="0" indent="0">
              <a:buNone/>
            </a:pPr>
            <a:endParaRPr lang="en-US" sz="2000" b="1" dirty="0"/>
          </a:p>
          <a:p>
            <a:pPr lvl="1"/>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6391EBD-41ED-B648-B1F9-016782F6AB4F}"/>
                  </a:ext>
                </a:extLst>
              </p:cNvPr>
              <p:cNvSpPr>
                <a:spLocks noGrp="1"/>
              </p:cNvSpPr>
              <p:nvPr>
                <p:ph sz="quarter" idx="2"/>
              </p:nvPr>
            </p:nvSpPr>
            <p:spPr>
              <a:xfrm>
                <a:off x="303560" y="1056835"/>
                <a:ext cx="4304203" cy="4824536"/>
              </a:xfrm>
              <a:ln>
                <a:noFill/>
              </a:ln>
            </p:spPr>
            <p:txBody>
              <a:bodyPr/>
              <a:lstStyle/>
              <a:p>
                <a:r>
                  <a:rPr lang="en-US" dirty="0"/>
                  <a:t>Maximum flow problem: </a:t>
                </a:r>
                <a:r>
                  <a:rPr lang="en-US" sz="1800" b="0" dirty="0"/>
                  <a:t>Given a capacitated direct graph G(N, A) with a source </a:t>
                </a:r>
                <a14:m>
                  <m:oMath xmlns:m="http://schemas.openxmlformats.org/officeDocument/2006/math">
                    <m:r>
                      <a:rPr lang="en-US" sz="1800" b="0" i="1" dirty="0" smtClean="0">
                        <a:latin typeface="Cambria Math" panose="02040503050406030204" pitchFamily="18" charset="0"/>
                      </a:rPr>
                      <m:t>𝑠</m:t>
                    </m:r>
                    <m:r>
                      <a:rPr lang="en-US" sz="1800" b="0" i="1" dirty="0" smtClean="0">
                        <a:latin typeface="Cambria Math" panose="02040503050406030204" pitchFamily="18" charset="0"/>
                        <a:ea typeface="Cambria Math" panose="02040503050406030204" pitchFamily="18" charset="0"/>
                      </a:rPr>
                      <m:t>∈</m:t>
                    </m:r>
                    <m:r>
                      <a:rPr lang="en-US" sz="1800" b="0" i="1" dirty="0" smtClean="0">
                        <a:latin typeface="Cambria Math" panose="02040503050406030204" pitchFamily="18" charset="0"/>
                        <a:ea typeface="Cambria Math" panose="02040503050406030204" pitchFamily="18" charset="0"/>
                      </a:rPr>
                      <m:t>𝑁</m:t>
                    </m:r>
                  </m:oMath>
                </a14:m>
                <a:r>
                  <a:rPr lang="en-US" sz="1800" b="0" dirty="0"/>
                  <a:t> and sink </a:t>
                </a:r>
                <a14:m>
                  <m:oMath xmlns:m="http://schemas.openxmlformats.org/officeDocument/2006/math">
                    <m:r>
                      <a:rPr lang="en-US" sz="1800" b="0" i="1" dirty="0" smtClean="0">
                        <a:latin typeface="Cambria Math" panose="02040503050406030204" pitchFamily="18" charset="0"/>
                      </a:rPr>
                      <m:t>𝑑</m:t>
                    </m:r>
                    <m:r>
                      <a:rPr lang="en-US" sz="1800" b="0" i="1" dirty="0" smtClean="0">
                        <a:latin typeface="Cambria Math" panose="02040503050406030204" pitchFamily="18" charset="0"/>
                        <a:ea typeface="Cambria Math" panose="02040503050406030204" pitchFamily="18" charset="0"/>
                      </a:rPr>
                      <m:t>∈</m:t>
                    </m:r>
                    <m:r>
                      <a:rPr lang="en-US" sz="1800" b="0" i="1" dirty="0" smtClean="0">
                        <a:latin typeface="Cambria Math" panose="02040503050406030204" pitchFamily="18" charset="0"/>
                        <a:ea typeface="Cambria Math" panose="02040503050406030204" pitchFamily="18" charset="0"/>
                      </a:rPr>
                      <m:t>𝑁</m:t>
                    </m:r>
                  </m:oMath>
                </a14:m>
                <a:r>
                  <a:rPr lang="en-US" sz="1800" b="0" dirty="0"/>
                  <a:t>. What is the maximum flow from </a:t>
                </a:r>
                <a:r>
                  <a:rPr lang="en-US" sz="1800" b="0" i="1" dirty="0"/>
                  <a:t>s</a:t>
                </a:r>
                <a:r>
                  <a:rPr lang="en-US" sz="1800" b="0" dirty="0"/>
                  <a:t> to </a:t>
                </a:r>
                <a:r>
                  <a:rPr lang="en-US" sz="1800" b="0" i="1" dirty="0"/>
                  <a:t>d</a:t>
                </a:r>
                <a:r>
                  <a:rPr lang="en-US" sz="1800" b="0" dirty="0"/>
                  <a:t>?</a:t>
                </a:r>
              </a:p>
              <a:p>
                <a:pPr lvl="1"/>
                <a:r>
                  <a:rPr lang="en-US" sz="2000" b="1" dirty="0">
                    <a:solidFill>
                      <a:schemeClr val="accent6"/>
                    </a:solidFill>
                  </a:rPr>
                  <a:t>How many possible solutions? How to solve it? </a:t>
                </a:r>
              </a:p>
              <a:p>
                <a:r>
                  <a:rPr lang="en-US" dirty="0"/>
                  <a:t>1D Knapsack problem: </a:t>
                </a:r>
                <a:r>
                  <a:rPr lang="en-US" sz="1800" b="0" dirty="0"/>
                  <a:t>Given a knapsack of capacity C and a set of </a:t>
                </a:r>
                <a:r>
                  <a:rPr lang="en-US" sz="1800" i="1" dirty="0">
                    <a:latin typeface="Times" pitchFamily="2" charset="0"/>
                  </a:rPr>
                  <a:t>n</a:t>
                </a:r>
                <a:r>
                  <a:rPr lang="en-US" sz="1800" b="0" dirty="0"/>
                  <a:t> items, each item </a:t>
                </a:r>
                <a:r>
                  <a:rPr lang="en-US" sz="1800" i="1" dirty="0" err="1"/>
                  <a:t>i</a:t>
                </a:r>
                <a:r>
                  <a:rPr lang="en-US" sz="1800" b="0" dirty="0"/>
                  <a:t> has a volume </a:t>
                </a:r>
                <a:r>
                  <a:rPr lang="en-US" sz="1800" i="1" dirty="0" err="1"/>
                  <a:t>s</a:t>
                </a:r>
                <a:r>
                  <a:rPr lang="en-US" sz="1800" i="1" baseline="-25000" dirty="0" err="1"/>
                  <a:t>i</a:t>
                </a:r>
                <a:r>
                  <a:rPr lang="en-US" sz="1800" b="0" dirty="0"/>
                  <a:t> and a value </a:t>
                </a:r>
                <a:r>
                  <a:rPr lang="en-US" sz="1800" i="1" dirty="0"/>
                  <a:t>v</a:t>
                </a:r>
                <a:r>
                  <a:rPr lang="en-US" sz="1800" i="1" baseline="-25000" dirty="0"/>
                  <a:t>i</a:t>
                </a:r>
                <a:r>
                  <a:rPr lang="en-US" sz="1800" b="0" dirty="0"/>
                  <a:t> . Determine the list of items to be packed so that the total value is maximized. </a:t>
                </a:r>
              </a:p>
              <a:p>
                <a:pPr lvl="1"/>
                <a:r>
                  <a:rPr lang="en-US" sz="2000" b="1" dirty="0">
                    <a:solidFill>
                      <a:schemeClr val="accent6"/>
                    </a:solidFill>
                  </a:rPr>
                  <a:t>How many possible solutions?  How do we solve it? </a:t>
                </a:r>
              </a:p>
              <a:p>
                <a:pPr lvl="1"/>
                <a:endParaRPr lang="en-US" dirty="0"/>
              </a:p>
            </p:txBody>
          </p:sp>
        </mc:Choice>
        <mc:Fallback xmlns="">
          <p:sp>
            <p:nvSpPr>
              <p:cNvPr id="3" name="Content Placeholder 2">
                <a:extLst>
                  <a:ext uri="{FF2B5EF4-FFF2-40B4-BE49-F238E27FC236}">
                    <a16:creationId xmlns:a16="http://schemas.microsoft.com/office/drawing/2014/main" id="{06391EBD-41ED-B648-B1F9-016782F6AB4F}"/>
                  </a:ext>
                </a:extLst>
              </p:cNvPr>
              <p:cNvSpPr>
                <a:spLocks noGrp="1" noRot="1" noChangeAspect="1" noMove="1" noResize="1" noEditPoints="1" noAdjustHandles="1" noChangeArrowheads="1" noChangeShapeType="1" noTextEdit="1"/>
              </p:cNvSpPr>
              <p:nvPr>
                <p:ph sz="quarter" idx="2"/>
              </p:nvPr>
            </p:nvSpPr>
            <p:spPr>
              <a:xfrm>
                <a:off x="303560" y="1056835"/>
                <a:ext cx="4304203" cy="4824536"/>
              </a:xfrm>
              <a:blipFill>
                <a:blip r:embed="rId2"/>
                <a:stretch>
                  <a:fillRect l="-2065" t="-787" r="-295"/>
                </a:stretch>
              </a:blipFill>
              <a:ln>
                <a:noFill/>
              </a:ln>
            </p:spPr>
            <p:txBody>
              <a:bodyPr/>
              <a:lstStyle/>
              <a:p>
                <a:r>
                  <a:rPr lang="en-US">
                    <a:noFill/>
                  </a:rPr>
                  <a:t> </a:t>
                </a:r>
              </a:p>
            </p:txBody>
          </p:sp>
        </mc:Fallback>
      </mc:AlternateContent>
      <p:sp>
        <p:nvSpPr>
          <p:cNvPr id="4" name="Footer Placeholder 3">
            <a:extLst>
              <a:ext uri="{FF2B5EF4-FFF2-40B4-BE49-F238E27FC236}">
                <a16:creationId xmlns:a16="http://schemas.microsoft.com/office/drawing/2014/main" id="{0544CE26-9388-C243-AFEF-13F98CD6ADBD}"/>
              </a:ext>
            </a:extLst>
          </p:cNvPr>
          <p:cNvSpPr>
            <a:spLocks noGrp="1"/>
          </p:cNvSpPr>
          <p:nvPr>
            <p:ph type="ftr" sz="quarter" idx="11"/>
          </p:nvPr>
        </p:nvSpPr>
        <p:spPr/>
        <p:txBody>
          <a:bodyPr/>
          <a:lstStyle/>
          <a:p>
            <a:pPr>
              <a:defRPr/>
            </a:pPr>
            <a:r>
              <a:rPr lang="en-GB"/>
              <a:t>AE2AIM: Artificial Intelligence Methods </a:t>
            </a:r>
            <a:endParaRPr lang="en-GB" dirty="0"/>
          </a:p>
        </p:txBody>
      </p:sp>
      <p:sp>
        <p:nvSpPr>
          <p:cNvPr id="5" name="Slide Number Placeholder 4">
            <a:extLst>
              <a:ext uri="{FF2B5EF4-FFF2-40B4-BE49-F238E27FC236}">
                <a16:creationId xmlns:a16="http://schemas.microsoft.com/office/drawing/2014/main" id="{EFA6658C-6F9A-5741-A09B-98866CC2062B}"/>
              </a:ext>
            </a:extLst>
          </p:cNvPr>
          <p:cNvSpPr>
            <a:spLocks noGrp="1"/>
          </p:cNvSpPr>
          <p:nvPr>
            <p:ph type="sldNum" sz="quarter" idx="12"/>
          </p:nvPr>
        </p:nvSpPr>
        <p:spPr/>
        <p:txBody>
          <a:bodyPr/>
          <a:lstStyle/>
          <a:p>
            <a:pPr>
              <a:defRPr/>
            </a:pPr>
            <a:fld id="{263661D5-87BF-45CA-972D-85C1C12738FE}" type="slidenum">
              <a:rPr lang="en-GB" altLang="zh-CN" smtClean="0"/>
              <a:pPr>
                <a:defRPr/>
              </a:pPr>
              <a:t>42</a:t>
            </a:fld>
            <a:endParaRPr lang="en-GB" altLang="zh-CN" dirty="0"/>
          </a:p>
        </p:txBody>
      </p:sp>
      <p:sp>
        <p:nvSpPr>
          <p:cNvPr id="6" name="Title 5">
            <a:extLst>
              <a:ext uri="{FF2B5EF4-FFF2-40B4-BE49-F238E27FC236}">
                <a16:creationId xmlns:a16="http://schemas.microsoft.com/office/drawing/2014/main" id="{C2EF7AFC-3F31-9B46-B362-F8E1C4359EB6}"/>
              </a:ext>
            </a:extLst>
          </p:cNvPr>
          <p:cNvSpPr>
            <a:spLocks noGrp="1"/>
          </p:cNvSpPr>
          <p:nvPr>
            <p:ph type="title"/>
          </p:nvPr>
        </p:nvSpPr>
        <p:spPr/>
        <p:txBody>
          <a:bodyPr>
            <a:normAutofit/>
          </a:bodyPr>
          <a:lstStyle/>
          <a:p>
            <a:r>
              <a:rPr lang="en-US"/>
              <a:t>Classic </a:t>
            </a:r>
            <a:r>
              <a:rPr lang="en-US" smtClean="0"/>
              <a:t>Optimization </a:t>
            </a:r>
            <a:r>
              <a:rPr lang="en-US" dirty="0"/>
              <a:t>Problems</a:t>
            </a:r>
          </a:p>
        </p:txBody>
      </p:sp>
      <p:grpSp>
        <p:nvGrpSpPr>
          <p:cNvPr id="29" name="Group 28">
            <a:extLst>
              <a:ext uri="{FF2B5EF4-FFF2-40B4-BE49-F238E27FC236}">
                <a16:creationId xmlns:a16="http://schemas.microsoft.com/office/drawing/2014/main" id="{85165EFE-994C-FC41-AEBF-AA569D210381}"/>
              </a:ext>
            </a:extLst>
          </p:cNvPr>
          <p:cNvGrpSpPr/>
          <p:nvPr/>
        </p:nvGrpSpPr>
        <p:grpSpPr>
          <a:xfrm>
            <a:off x="6149668" y="2844562"/>
            <a:ext cx="2029239" cy="1568669"/>
            <a:chOff x="1219189" y="2304944"/>
            <a:chExt cx="2029239" cy="1568669"/>
          </a:xfrm>
        </p:grpSpPr>
        <p:sp>
          <p:nvSpPr>
            <p:cNvPr id="10" name="Oval 9">
              <a:extLst>
                <a:ext uri="{FF2B5EF4-FFF2-40B4-BE49-F238E27FC236}">
                  <a16:creationId xmlns:a16="http://schemas.microsoft.com/office/drawing/2014/main" id="{BD5C0E60-3506-C04E-ACBC-6DB16D489077}"/>
                </a:ext>
              </a:extLst>
            </p:cNvPr>
            <p:cNvSpPr/>
            <p:nvPr/>
          </p:nvSpPr>
          <p:spPr>
            <a:xfrm>
              <a:off x="1880276" y="2618551"/>
              <a:ext cx="356580" cy="368239"/>
            </a:xfrm>
            <a:prstGeom prst="ellipse">
              <a:avLst/>
            </a:prstGeom>
            <a:solidFill>
              <a:srgbClr val="FF7C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D</a:t>
              </a:r>
            </a:p>
          </p:txBody>
        </p:sp>
        <p:sp>
          <p:nvSpPr>
            <p:cNvPr id="11" name="Oval 10">
              <a:extLst>
                <a:ext uri="{FF2B5EF4-FFF2-40B4-BE49-F238E27FC236}">
                  <a16:creationId xmlns:a16="http://schemas.microsoft.com/office/drawing/2014/main" id="{EB8FC198-101A-B945-823A-5E6237846E58}"/>
                </a:ext>
              </a:extLst>
            </p:cNvPr>
            <p:cNvSpPr/>
            <p:nvPr/>
          </p:nvSpPr>
          <p:spPr>
            <a:xfrm>
              <a:off x="2541363" y="2304944"/>
              <a:ext cx="356580" cy="368239"/>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1</a:t>
              </a:r>
            </a:p>
          </p:txBody>
        </p:sp>
        <p:sp>
          <p:nvSpPr>
            <p:cNvPr id="12" name="Oval 11">
              <a:extLst>
                <a:ext uri="{FF2B5EF4-FFF2-40B4-BE49-F238E27FC236}">
                  <a16:creationId xmlns:a16="http://schemas.microsoft.com/office/drawing/2014/main" id="{D7DAAD65-339F-6D47-9682-ED943FF270BD}"/>
                </a:ext>
              </a:extLst>
            </p:cNvPr>
            <p:cNvSpPr/>
            <p:nvPr/>
          </p:nvSpPr>
          <p:spPr>
            <a:xfrm>
              <a:off x="2891848" y="3258424"/>
              <a:ext cx="356580" cy="368239"/>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2</a:t>
              </a:r>
            </a:p>
          </p:txBody>
        </p:sp>
        <p:sp>
          <p:nvSpPr>
            <p:cNvPr id="13" name="Oval 12">
              <a:extLst>
                <a:ext uri="{FF2B5EF4-FFF2-40B4-BE49-F238E27FC236}">
                  <a16:creationId xmlns:a16="http://schemas.microsoft.com/office/drawing/2014/main" id="{7CC2C2E8-8992-3440-B8FB-657E3EBE492B}"/>
                </a:ext>
              </a:extLst>
            </p:cNvPr>
            <p:cNvSpPr/>
            <p:nvPr/>
          </p:nvSpPr>
          <p:spPr>
            <a:xfrm>
              <a:off x="1702205" y="3505374"/>
              <a:ext cx="356580" cy="368239"/>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3</a:t>
              </a:r>
            </a:p>
          </p:txBody>
        </p:sp>
        <p:sp>
          <p:nvSpPr>
            <p:cNvPr id="14" name="Oval 13">
              <a:extLst>
                <a:ext uri="{FF2B5EF4-FFF2-40B4-BE49-F238E27FC236}">
                  <a16:creationId xmlns:a16="http://schemas.microsoft.com/office/drawing/2014/main" id="{04648DE7-99A8-3C4D-98BA-1EE569A90AB4}"/>
                </a:ext>
              </a:extLst>
            </p:cNvPr>
            <p:cNvSpPr/>
            <p:nvPr/>
          </p:nvSpPr>
          <p:spPr>
            <a:xfrm>
              <a:off x="2363073" y="2890185"/>
              <a:ext cx="356580" cy="368239"/>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4</a:t>
              </a:r>
            </a:p>
          </p:txBody>
        </p:sp>
        <p:sp>
          <p:nvSpPr>
            <p:cNvPr id="15" name="Oval 14">
              <a:extLst>
                <a:ext uri="{FF2B5EF4-FFF2-40B4-BE49-F238E27FC236}">
                  <a16:creationId xmlns:a16="http://schemas.microsoft.com/office/drawing/2014/main" id="{72447F5F-04CF-D345-B821-2AECCCCE8E8C}"/>
                </a:ext>
              </a:extLst>
            </p:cNvPr>
            <p:cNvSpPr/>
            <p:nvPr/>
          </p:nvSpPr>
          <p:spPr>
            <a:xfrm>
              <a:off x="1219189" y="2802670"/>
              <a:ext cx="356580" cy="368239"/>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rPr>
                <a:t>5</a:t>
              </a:r>
            </a:p>
          </p:txBody>
        </p:sp>
        <p:cxnSp>
          <p:nvCxnSpPr>
            <p:cNvPr id="17" name="Straight Arrow Connector 16">
              <a:extLst>
                <a:ext uri="{FF2B5EF4-FFF2-40B4-BE49-F238E27FC236}">
                  <a16:creationId xmlns:a16="http://schemas.microsoft.com/office/drawing/2014/main" id="{D967E305-D654-544D-A21E-90B11C0A703E}"/>
                </a:ext>
              </a:extLst>
            </p:cNvPr>
            <p:cNvCxnSpPr>
              <a:cxnSpLocks/>
              <a:stCxn id="10" idx="6"/>
              <a:endCxn id="11" idx="3"/>
            </p:cNvCxnSpPr>
            <p:nvPr/>
          </p:nvCxnSpPr>
          <p:spPr>
            <a:xfrm flipV="1">
              <a:off x="2236856" y="2619256"/>
              <a:ext cx="356727" cy="1834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C37DBDD-1A6D-084C-ADED-99666B50F4E2}"/>
                </a:ext>
              </a:extLst>
            </p:cNvPr>
            <p:cNvCxnSpPr>
              <a:stCxn id="11" idx="4"/>
              <a:endCxn id="14" idx="7"/>
            </p:cNvCxnSpPr>
            <p:nvPr/>
          </p:nvCxnSpPr>
          <p:spPr>
            <a:xfrm flipH="1">
              <a:off x="2667433" y="2673183"/>
              <a:ext cx="52220" cy="2709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7713F59-6C0A-C243-8258-E8FF31F0320F}"/>
                </a:ext>
              </a:extLst>
            </p:cNvPr>
            <p:cNvCxnSpPr>
              <a:stCxn id="14" idx="5"/>
              <a:endCxn id="12" idx="1"/>
            </p:cNvCxnSpPr>
            <p:nvPr/>
          </p:nvCxnSpPr>
          <p:spPr>
            <a:xfrm>
              <a:off x="2667433" y="3204497"/>
              <a:ext cx="276635" cy="1078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E9A081BE-7A50-9044-9972-13262182F823}"/>
                </a:ext>
              </a:extLst>
            </p:cNvPr>
            <p:cNvCxnSpPr>
              <a:stCxn id="12" idx="3"/>
              <a:endCxn id="13" idx="6"/>
            </p:cNvCxnSpPr>
            <p:nvPr/>
          </p:nvCxnSpPr>
          <p:spPr>
            <a:xfrm flipH="1">
              <a:off x="2058785" y="3572736"/>
              <a:ext cx="885283" cy="1167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82A8779-BDC4-8B4E-905A-5146C5C7BE0D}"/>
                </a:ext>
              </a:extLst>
            </p:cNvPr>
            <p:cNvCxnSpPr>
              <a:stCxn id="13" idx="1"/>
            </p:cNvCxnSpPr>
            <p:nvPr/>
          </p:nvCxnSpPr>
          <p:spPr>
            <a:xfrm flipH="1" flipV="1">
              <a:off x="1475656" y="3198112"/>
              <a:ext cx="278769" cy="3611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167F9E1-C7CB-B94D-A6E7-C96CB519600A}"/>
                </a:ext>
              </a:extLst>
            </p:cNvPr>
            <p:cNvCxnSpPr>
              <a:stCxn id="15" idx="6"/>
              <a:endCxn id="10" idx="3"/>
            </p:cNvCxnSpPr>
            <p:nvPr/>
          </p:nvCxnSpPr>
          <p:spPr>
            <a:xfrm flipV="1">
              <a:off x="1575769" y="2932863"/>
              <a:ext cx="356727" cy="539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73BAE0F4-8549-1D43-8A99-6102165EA0FB}"/>
              </a:ext>
            </a:extLst>
          </p:cNvPr>
          <p:cNvSpPr txBox="1"/>
          <p:nvPr/>
        </p:nvSpPr>
        <p:spPr>
          <a:xfrm>
            <a:off x="5076056" y="4869160"/>
            <a:ext cx="3672408" cy="923330"/>
          </a:xfrm>
          <a:prstGeom prst="rect">
            <a:avLst/>
          </a:prstGeom>
          <a:solidFill>
            <a:schemeClr val="accent5">
              <a:lumMod val="75000"/>
            </a:schemeClr>
          </a:solidFill>
        </p:spPr>
        <p:txBody>
          <a:bodyPr wrap="square" rtlCol="0">
            <a:spAutoFit/>
          </a:bodyPr>
          <a:lstStyle/>
          <a:p>
            <a:r>
              <a:rPr lang="en-US" b="1" dirty="0">
                <a:solidFill>
                  <a:srgbClr val="FF0000"/>
                </a:solidFill>
              </a:rPr>
              <a:t>Among the 3 problems, which one is easier </a:t>
            </a:r>
            <a:r>
              <a:rPr lang="en-US" b="1" dirty="0" smtClean="0">
                <a:solidFill>
                  <a:srgbClr val="FF0000"/>
                </a:solidFill>
              </a:rPr>
              <a:t>to </a:t>
            </a:r>
            <a:r>
              <a:rPr lang="en-US" b="1" dirty="0">
                <a:solidFill>
                  <a:srgbClr val="FF0000"/>
                </a:solidFill>
              </a:rPr>
              <a:t>solve, which is harder to solve? </a:t>
            </a:r>
          </a:p>
        </p:txBody>
      </p:sp>
    </p:spTree>
    <p:extLst>
      <p:ext uri="{BB962C8B-B14F-4D97-AF65-F5344CB8AC3E}">
        <p14:creationId xmlns:p14="http://schemas.microsoft.com/office/powerpoint/2010/main" val="3092142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p:tgtEl>
                                          <p:spTgt spid="30"/>
                                        </p:tgtEl>
                                        <p:attrNameLst>
                                          <p:attrName>ppt_y</p:attrName>
                                        </p:attrNameLst>
                                      </p:cBhvr>
                                      <p:tavLst>
                                        <p:tav tm="0">
                                          <p:val>
                                            <p:strVal val="#ppt_y+#ppt_h*1.125000"/>
                                          </p:val>
                                        </p:tav>
                                        <p:tav tm="100000">
                                          <p:val>
                                            <p:strVal val="#ppt_y"/>
                                          </p:val>
                                        </p:tav>
                                      </p:tavLst>
                                    </p:anim>
                                    <p:animEffect transition="in" filter="wipe(up)">
                                      <p:cBhvr>
                                        <p:cTn id="2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0"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9B81250D-50B5-D94B-9575-0E091B62E556}"/>
              </a:ext>
            </a:extLst>
          </p:cNvPr>
          <p:cNvSpPr>
            <a:spLocks noGrp="1"/>
          </p:cNvSpPr>
          <p:nvPr>
            <p:ph type="ftr" sz="quarter" idx="11"/>
          </p:nvPr>
        </p:nvSpPr>
        <p:spPr/>
        <p:txBody>
          <a:bodyPr/>
          <a:lstStyle/>
          <a:p>
            <a:pPr>
              <a:defRPr/>
            </a:pPr>
            <a:r>
              <a:rPr lang="en-GB"/>
              <a:t>AE2AIM: Artificial Intelligence Methods </a:t>
            </a:r>
            <a:endParaRPr lang="en-GB" dirty="0"/>
          </a:p>
        </p:txBody>
      </p:sp>
      <p:sp>
        <p:nvSpPr>
          <p:cNvPr id="5" name="Slide Number Placeholder 4">
            <a:extLst>
              <a:ext uri="{FF2B5EF4-FFF2-40B4-BE49-F238E27FC236}">
                <a16:creationId xmlns:a16="http://schemas.microsoft.com/office/drawing/2014/main" id="{10CFB9C9-BBA1-FF49-8537-D783E71717DC}"/>
              </a:ext>
            </a:extLst>
          </p:cNvPr>
          <p:cNvSpPr>
            <a:spLocks noGrp="1"/>
          </p:cNvSpPr>
          <p:nvPr>
            <p:ph type="sldNum" sz="quarter" idx="12"/>
          </p:nvPr>
        </p:nvSpPr>
        <p:spPr/>
        <p:txBody>
          <a:bodyPr/>
          <a:lstStyle/>
          <a:p>
            <a:pPr>
              <a:defRPr/>
            </a:pPr>
            <a:fld id="{263661D5-87BF-45CA-972D-85C1C12738FE}" type="slidenum">
              <a:rPr lang="en-GB" altLang="zh-CN" smtClean="0"/>
              <a:pPr>
                <a:defRPr/>
              </a:pPr>
              <a:t>43</a:t>
            </a:fld>
            <a:endParaRPr lang="en-GB" altLang="zh-CN" dirty="0"/>
          </a:p>
        </p:txBody>
      </p:sp>
      <p:sp>
        <p:nvSpPr>
          <p:cNvPr id="6" name="Title 5">
            <a:extLst>
              <a:ext uri="{FF2B5EF4-FFF2-40B4-BE49-F238E27FC236}">
                <a16:creationId xmlns:a16="http://schemas.microsoft.com/office/drawing/2014/main" id="{A55E9157-4613-AA4F-BFBA-43D40C716A62}"/>
              </a:ext>
            </a:extLst>
          </p:cNvPr>
          <p:cNvSpPr>
            <a:spLocks noGrp="1"/>
          </p:cNvSpPr>
          <p:nvPr>
            <p:ph type="title"/>
          </p:nvPr>
        </p:nvSpPr>
        <p:spPr/>
        <p:txBody>
          <a:bodyPr/>
          <a:lstStyle/>
          <a:p>
            <a:r>
              <a:rPr lang="en-US" dirty="0" smtClean="0"/>
              <a:t>Supplement: P </a:t>
            </a:r>
            <a:r>
              <a:rPr lang="en-US" dirty="0"/>
              <a:t>= NP?</a:t>
            </a:r>
          </a:p>
        </p:txBody>
      </p:sp>
      <p:pic>
        <p:nvPicPr>
          <p:cNvPr id="7" name="Picture 6">
            <a:extLst>
              <a:ext uri="{FF2B5EF4-FFF2-40B4-BE49-F238E27FC236}">
                <a16:creationId xmlns:a16="http://schemas.microsoft.com/office/drawing/2014/main" id="{BD323D53-17E8-634E-9410-AB3BD6993F63}"/>
              </a:ext>
            </a:extLst>
          </p:cNvPr>
          <p:cNvPicPr>
            <a:picLocks noChangeAspect="1"/>
          </p:cNvPicPr>
          <p:nvPr/>
        </p:nvPicPr>
        <p:blipFill>
          <a:blip r:embed="rId2"/>
          <a:stretch>
            <a:fillRect/>
          </a:stretch>
        </p:blipFill>
        <p:spPr>
          <a:xfrm>
            <a:off x="2824956" y="1604057"/>
            <a:ext cx="6283548" cy="4705263"/>
          </a:xfrm>
          <a:prstGeom prst="rect">
            <a:avLst/>
          </a:prstGeom>
          <a:solidFill>
            <a:schemeClr val="bg1">
              <a:lumMod val="85000"/>
            </a:schemeClr>
          </a:solidFill>
        </p:spPr>
      </p:pic>
      <p:grpSp>
        <p:nvGrpSpPr>
          <p:cNvPr id="8" name="Group 7">
            <a:extLst>
              <a:ext uri="{FF2B5EF4-FFF2-40B4-BE49-F238E27FC236}">
                <a16:creationId xmlns:a16="http://schemas.microsoft.com/office/drawing/2014/main" id="{4FD80E9F-CE82-6C41-A150-521999D6DDAF}"/>
              </a:ext>
            </a:extLst>
          </p:cNvPr>
          <p:cNvGrpSpPr/>
          <p:nvPr/>
        </p:nvGrpSpPr>
        <p:grpSpPr>
          <a:xfrm>
            <a:off x="251520" y="1484784"/>
            <a:ext cx="4644516" cy="3960440"/>
            <a:chOff x="4211960" y="2600908"/>
            <a:chExt cx="4644516" cy="3960440"/>
          </a:xfrm>
          <a:solidFill>
            <a:schemeClr val="accent5">
              <a:lumMod val="20000"/>
              <a:lumOff val="80000"/>
              <a:alpha val="72000"/>
            </a:schemeClr>
          </a:solidFill>
        </p:grpSpPr>
        <p:sp>
          <p:nvSpPr>
            <p:cNvPr id="9" name="Oval 8">
              <a:extLst>
                <a:ext uri="{FF2B5EF4-FFF2-40B4-BE49-F238E27FC236}">
                  <a16:creationId xmlns:a16="http://schemas.microsoft.com/office/drawing/2014/main" id="{0B068E65-E18A-0345-9CCB-638D29763AE9}"/>
                </a:ext>
              </a:extLst>
            </p:cNvPr>
            <p:cNvSpPr/>
            <p:nvPr/>
          </p:nvSpPr>
          <p:spPr>
            <a:xfrm>
              <a:off x="4211960" y="2600908"/>
              <a:ext cx="4644516" cy="3960440"/>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3200" b="1" dirty="0">
                  <a:solidFill>
                    <a:srgbClr val="262626"/>
                  </a:solidFill>
                  <a:latin typeface="Times New Roman" pitchFamily="18" charset="0"/>
                  <a:cs typeface="Times New Roman" pitchFamily="18" charset="0"/>
                </a:rPr>
                <a:t>NP Problems</a:t>
              </a:r>
              <a:endParaRPr lang="en-US" sz="3200" b="1" dirty="0">
                <a:latin typeface="Times New Roman" pitchFamily="18" charset="0"/>
                <a:cs typeface="Times New Roman" pitchFamily="18" charset="0"/>
              </a:endParaRPr>
            </a:p>
          </p:txBody>
        </p:sp>
        <p:sp>
          <p:nvSpPr>
            <p:cNvPr id="10" name="Oval 9">
              <a:extLst>
                <a:ext uri="{FF2B5EF4-FFF2-40B4-BE49-F238E27FC236}">
                  <a16:creationId xmlns:a16="http://schemas.microsoft.com/office/drawing/2014/main" id="{2B0AE08E-9AA5-D24E-B34B-9E3B7C0D18BF}"/>
                </a:ext>
              </a:extLst>
            </p:cNvPr>
            <p:cNvSpPr/>
            <p:nvPr/>
          </p:nvSpPr>
          <p:spPr>
            <a:xfrm>
              <a:off x="4608004" y="4113076"/>
              <a:ext cx="1152128" cy="936104"/>
            </a:xfrm>
            <a:prstGeom prst="ellipse">
              <a:avLst/>
            </a:prstGeom>
            <a:solidFill>
              <a:srgbClr val="FF7C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rgbClr val="262626"/>
                  </a:solidFill>
                  <a:latin typeface="Times New Roman" pitchFamily="18" charset="0"/>
                  <a:cs typeface="Times New Roman" pitchFamily="18" charset="0"/>
                </a:rPr>
                <a:t>P</a:t>
              </a:r>
              <a:endParaRPr lang="en-US" sz="1600" b="1" dirty="0">
                <a:solidFill>
                  <a:srgbClr val="262626"/>
                </a:solidFill>
                <a:latin typeface="Times New Roman" pitchFamily="18" charset="0"/>
                <a:cs typeface="Times New Roman" pitchFamily="18" charset="0"/>
              </a:endParaRPr>
            </a:p>
          </p:txBody>
        </p:sp>
        <p:sp>
          <p:nvSpPr>
            <p:cNvPr id="11" name="Oval 10">
              <a:extLst>
                <a:ext uri="{FF2B5EF4-FFF2-40B4-BE49-F238E27FC236}">
                  <a16:creationId xmlns:a16="http://schemas.microsoft.com/office/drawing/2014/main" id="{EA3EC022-E704-2445-A6C8-E6CFC59857F5}"/>
                </a:ext>
              </a:extLst>
            </p:cNvPr>
            <p:cNvSpPr/>
            <p:nvPr/>
          </p:nvSpPr>
          <p:spPr>
            <a:xfrm>
              <a:off x="6048164" y="4041068"/>
              <a:ext cx="2340260" cy="1476164"/>
            </a:xfrm>
            <a:prstGeom prst="ellipse">
              <a:avLst/>
            </a:prstGeom>
            <a:solidFill>
              <a:schemeClr val="accent6">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rgbClr val="262626"/>
                  </a:solidFill>
                  <a:latin typeface="Times New Roman" pitchFamily="18" charset="0"/>
                  <a:cs typeface="Times New Roman" pitchFamily="18" charset="0"/>
                </a:rPr>
                <a:t>NP-Complete</a:t>
              </a:r>
              <a:endParaRPr lang="en-US" sz="1400" b="1" dirty="0">
                <a:solidFill>
                  <a:srgbClr val="262626"/>
                </a:solidFill>
                <a:latin typeface="Times New Roman" pitchFamily="18" charset="0"/>
                <a:cs typeface="Times New Roman" pitchFamily="18" charset="0"/>
              </a:endParaRPr>
            </a:p>
          </p:txBody>
        </p:sp>
      </p:grpSp>
    </p:spTree>
    <p:extLst>
      <p:ext uri="{BB962C8B-B14F-4D97-AF65-F5344CB8AC3E}">
        <p14:creationId xmlns:p14="http://schemas.microsoft.com/office/powerpoint/2010/main" val="1683274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 of matrices</a:t>
            </a:r>
            <a:endParaRPr lang="en-US" dirty="0"/>
          </a:p>
        </p:txBody>
      </p:sp>
      <p:sp>
        <p:nvSpPr>
          <p:cNvPr id="3" name="Content Placeholder 2"/>
          <p:cNvSpPr>
            <a:spLocks noGrp="1"/>
          </p:cNvSpPr>
          <p:nvPr>
            <p:ph idx="1"/>
          </p:nvPr>
        </p:nvSpPr>
        <p:spPr/>
        <p:txBody>
          <a:bodyPr/>
          <a:lstStyle/>
          <a:p>
            <a:pPr marL="342900" indent="-342900">
              <a:buFont typeface="Arial"/>
              <a:buChar char="•"/>
            </a:pPr>
            <a:r>
              <a:rPr lang="en-US" b="0" dirty="0" smtClean="0"/>
              <a:t>Linear Programming</a:t>
            </a:r>
          </a:p>
          <a:p>
            <a:pPr marL="342900" indent="-342900">
              <a:buFont typeface="Arial"/>
              <a:buChar char="•"/>
            </a:pPr>
            <a:r>
              <a:rPr lang="en-US" b="0" dirty="0" smtClean="0"/>
              <a:t>Markov Chains</a:t>
            </a:r>
          </a:p>
          <a:p>
            <a:pPr marL="342900" indent="-342900">
              <a:buFont typeface="Arial"/>
              <a:buChar char="•"/>
            </a:pPr>
            <a:r>
              <a:rPr lang="en-US" b="0" dirty="0" smtClean="0"/>
              <a:t>Graph Theory</a:t>
            </a:r>
          </a:p>
          <a:p>
            <a:pPr marL="342900" indent="-342900">
              <a:buFont typeface="Arial"/>
              <a:buChar char="•"/>
            </a:pPr>
            <a:r>
              <a:rPr lang="en-US" b="0" dirty="0" smtClean="0"/>
              <a:t>Cryptography</a:t>
            </a:r>
          </a:p>
          <a:p>
            <a:pPr marL="342900" indent="-342900">
              <a:buFont typeface="Arial"/>
              <a:buChar char="•"/>
            </a:pPr>
            <a:r>
              <a:rPr lang="en-US" b="0" dirty="0" smtClean="0"/>
              <a:t>Image processing</a:t>
            </a:r>
          </a:p>
          <a:p>
            <a:pPr marL="342900" indent="-342900">
              <a:buFont typeface="Arial"/>
              <a:buChar char="•"/>
            </a:pPr>
            <a:r>
              <a:rPr lang="en-US" b="0" dirty="0" smtClean="0"/>
              <a:t>Machine Learning</a:t>
            </a:r>
          </a:p>
          <a:p>
            <a:pPr marL="342900" indent="-342900">
              <a:buFont typeface="Arial"/>
              <a:buChar char="•"/>
            </a:pPr>
            <a:endParaRPr lang="en-US" dirty="0"/>
          </a:p>
        </p:txBody>
      </p:sp>
      <p:pic>
        <p:nvPicPr>
          <p:cNvPr id="4" name="Picture 3"/>
          <p:cNvPicPr>
            <a:picLocks noChangeAspect="1"/>
          </p:cNvPicPr>
          <p:nvPr/>
        </p:nvPicPr>
        <p:blipFill>
          <a:blip r:embed="rId2"/>
          <a:stretch>
            <a:fillRect/>
          </a:stretch>
        </p:blipFill>
        <p:spPr>
          <a:xfrm>
            <a:off x="653380" y="4046508"/>
            <a:ext cx="4494684" cy="2118796"/>
          </a:xfrm>
          <a:prstGeom prst="rect">
            <a:avLst/>
          </a:prstGeom>
        </p:spPr>
      </p:pic>
      <p:pic>
        <p:nvPicPr>
          <p:cNvPr id="5" name="Picture 4"/>
          <p:cNvPicPr>
            <a:picLocks noChangeAspect="1"/>
          </p:cNvPicPr>
          <p:nvPr/>
        </p:nvPicPr>
        <p:blipFill>
          <a:blip r:embed="rId3">
            <a:clrChange>
              <a:clrFrom>
                <a:srgbClr val="FFFFFF"/>
              </a:clrFrom>
              <a:clrTo>
                <a:srgbClr val="FFFFFF">
                  <a:alpha val="0"/>
                </a:srgbClr>
              </a:clrTo>
            </a:clrChange>
          </a:blip>
          <a:stretch>
            <a:fillRect/>
          </a:stretch>
        </p:blipFill>
        <p:spPr>
          <a:xfrm>
            <a:off x="6804248" y="2420888"/>
            <a:ext cx="2172108" cy="2158504"/>
          </a:xfrm>
          <a:prstGeom prst="rect">
            <a:avLst/>
          </a:prstGeom>
        </p:spPr>
      </p:pic>
      <p:pic>
        <p:nvPicPr>
          <p:cNvPr id="7" name="Picture 6"/>
          <p:cNvPicPr>
            <a:picLocks noChangeAspect="1"/>
          </p:cNvPicPr>
          <p:nvPr/>
        </p:nvPicPr>
        <p:blipFill>
          <a:blip r:embed="rId4"/>
          <a:stretch>
            <a:fillRect/>
          </a:stretch>
        </p:blipFill>
        <p:spPr>
          <a:xfrm>
            <a:off x="4129821" y="1573309"/>
            <a:ext cx="2395984" cy="1695158"/>
          </a:xfrm>
          <a:prstGeom prst="rect">
            <a:avLst/>
          </a:prstGeom>
        </p:spPr>
      </p:pic>
    </p:spTree>
    <p:extLst>
      <p:ext uri="{BB962C8B-B14F-4D97-AF65-F5344CB8AC3E}">
        <p14:creationId xmlns:p14="http://schemas.microsoft.com/office/powerpoint/2010/main" val="3941111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lstStyle/>
          <a:p>
            <a:r>
              <a:rPr lang="en-US" altLang="zh-CN" b="0" dirty="0" smtClean="0">
                <a:ea typeface="宋体" charset="-122"/>
              </a:rPr>
              <a:t>Matrix</a:t>
            </a:r>
          </a:p>
          <a:p>
            <a:r>
              <a:rPr lang="en-GB" u="sng" dirty="0"/>
              <a:t>Formulate a </a:t>
            </a:r>
            <a:r>
              <a:rPr lang="en-GB" u="sng" dirty="0" smtClean="0"/>
              <a:t>Linear Program (LP)</a:t>
            </a:r>
          </a:p>
          <a:p>
            <a:r>
              <a:rPr lang="en-GB" b="0" dirty="0" smtClean="0"/>
              <a:t>Linear </a:t>
            </a:r>
            <a:r>
              <a:rPr lang="en-GB" b="0" dirty="0"/>
              <a:t>Programing-General </a:t>
            </a:r>
            <a:r>
              <a:rPr lang="en-GB" b="0" dirty="0" smtClean="0"/>
              <a:t>Form</a:t>
            </a:r>
          </a:p>
          <a:p>
            <a:r>
              <a:rPr lang="en-GB" b="0" dirty="0" smtClean="0"/>
              <a:t>LP </a:t>
            </a:r>
            <a:r>
              <a:rPr lang="en-US" altLang="zh-CN" b="0" dirty="0" smtClean="0"/>
              <a:t>Algorithm: </a:t>
            </a:r>
            <a:r>
              <a:rPr lang="en-GB" b="0" dirty="0" smtClean="0"/>
              <a:t>The </a:t>
            </a:r>
            <a:r>
              <a:rPr lang="en-GB" b="0" dirty="0"/>
              <a:t>Simplex </a:t>
            </a:r>
            <a:r>
              <a:rPr lang="en-GB" b="0" dirty="0" smtClean="0"/>
              <a:t>Method</a:t>
            </a:r>
          </a:p>
          <a:p>
            <a:r>
              <a:rPr lang="en-GB" b="0" dirty="0" smtClean="0"/>
              <a:t>Integer Program (IP)</a:t>
            </a:r>
          </a:p>
          <a:p>
            <a:r>
              <a:rPr kumimoji="1" lang="en-US" altLang="zh-CN" b="0" dirty="0" smtClean="0"/>
              <a:t>IP Algorithm: Branch</a:t>
            </a:r>
            <a:r>
              <a:rPr kumimoji="1" lang="zh-CN" altLang="en-US" b="0" dirty="0" smtClean="0"/>
              <a:t> </a:t>
            </a:r>
            <a:r>
              <a:rPr kumimoji="1" lang="en-US" altLang="zh-CN" b="0" dirty="0"/>
              <a:t>and</a:t>
            </a:r>
            <a:r>
              <a:rPr kumimoji="1" lang="zh-CN" altLang="en-US" b="0" dirty="0"/>
              <a:t> </a:t>
            </a:r>
            <a:r>
              <a:rPr kumimoji="1" lang="en-US" altLang="zh-CN" b="0" dirty="0" smtClean="0"/>
              <a:t>bound</a:t>
            </a:r>
            <a:endParaRPr lang="en-GB" b="0" dirty="0"/>
          </a:p>
          <a:p>
            <a:r>
              <a:rPr lang="en-GB" b="0" dirty="0"/>
              <a:t>Classic LP </a:t>
            </a:r>
            <a:r>
              <a:rPr lang="en-GB" b="0" dirty="0" smtClean="0"/>
              <a:t>and IP Solvers</a:t>
            </a:r>
          </a:p>
        </p:txBody>
      </p:sp>
      <p:sp>
        <p:nvSpPr>
          <p:cNvPr id="9" name="Title 8"/>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3312088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 basic example to wake up </a:t>
            </a:r>
            <a:r>
              <a:rPr lang="en-US" dirty="0">
                <a:sym typeface="Wingdings" panose="05000000000000000000" pitchFamily="2" charset="2"/>
              </a:rPr>
              <a:t></a:t>
            </a:r>
            <a:endParaRPr lang="en-US" dirty="0"/>
          </a:p>
        </p:txBody>
      </p:sp>
      <p:sp>
        <p:nvSpPr>
          <p:cNvPr id="3" name="Text Placeholder 2"/>
          <p:cNvSpPr>
            <a:spLocks noGrp="1"/>
          </p:cNvSpPr>
          <p:nvPr>
            <p:ph type="body" sz="quarter" idx="13"/>
          </p:nvPr>
        </p:nvSpPr>
        <p:spPr/>
        <p:txBody>
          <a:bodyPr>
            <a:normAutofit fontScale="92500" lnSpcReduction="20000"/>
          </a:bodyPr>
          <a:lstStyle/>
          <a:p>
            <a:pPr marL="0" indent="0">
              <a:buNone/>
            </a:pPr>
            <a:endParaRPr lang="en-US" sz="3000" dirty="0"/>
          </a:p>
          <a:p>
            <a:pPr marL="0" indent="0">
              <a:buNone/>
            </a:pPr>
            <a:r>
              <a:rPr lang="en-US" altLang="zh-CN" sz="3000" dirty="0" smtClean="0"/>
              <a:t>A </a:t>
            </a:r>
            <a:r>
              <a:rPr lang="en-US" sz="3000" dirty="0" smtClean="0"/>
              <a:t>Hot Tub factory </a:t>
            </a:r>
            <a:r>
              <a:rPr lang="en-US" sz="3000" dirty="0"/>
              <a:t>produces two types of hot tubs: Aqua-Spas &amp; Hydro-</a:t>
            </a:r>
            <a:r>
              <a:rPr lang="en-US" sz="3000" dirty="0" err="1"/>
              <a:t>Luxes</a:t>
            </a:r>
            <a:r>
              <a:rPr lang="en-US" sz="3000" dirty="0"/>
              <a:t>.  Each tub consists of common materials and uses the same labor skills.  However, pumps and tubing (common to both) are scarce and expensive. The following data is relevant to the problem of determining the </a:t>
            </a:r>
            <a:r>
              <a:rPr lang="en-US" sz="3000" dirty="0">
                <a:solidFill>
                  <a:srgbClr val="FF0000"/>
                </a:solidFill>
              </a:rPr>
              <a:t>optimal product mix</a:t>
            </a:r>
            <a:r>
              <a:rPr lang="en-US" sz="3000" dirty="0"/>
              <a:t>:</a:t>
            </a:r>
          </a:p>
          <a:p>
            <a:pPr lvl="1"/>
            <a:r>
              <a:rPr lang="en-US" sz="2600" dirty="0"/>
              <a:t>The Aqua-Spas use one pump and 12 feet of tubing and require 9 hours of labor. Hydro-</a:t>
            </a:r>
            <a:r>
              <a:rPr lang="en-US" sz="2600" dirty="0" err="1"/>
              <a:t>Luxes</a:t>
            </a:r>
            <a:r>
              <a:rPr lang="en-US" sz="2600" dirty="0"/>
              <a:t> also use one pump but require 16 feet of tubing and 6 hours of labor to build.  </a:t>
            </a:r>
          </a:p>
          <a:p>
            <a:pPr lvl="1"/>
            <a:r>
              <a:rPr lang="en-US" sz="2600" dirty="0"/>
              <a:t>Each </a:t>
            </a:r>
            <a:r>
              <a:rPr lang="en-US" sz="2600" dirty="0" smtClean="0"/>
              <a:t>Aqua-Spa </a:t>
            </a:r>
            <a:r>
              <a:rPr lang="en-US" sz="2600" dirty="0"/>
              <a:t>can be sold for a profit of  $350 while each Hydro-Lux </a:t>
            </a:r>
            <a:r>
              <a:rPr lang="en-US" sz="2600" dirty="0" smtClean="0"/>
              <a:t>generates </a:t>
            </a:r>
            <a:r>
              <a:rPr lang="en-US" sz="2600" dirty="0"/>
              <a:t>$300. There are 200 pumps, 1566 hours of labor, and 2880 feet of tubing available</a:t>
            </a:r>
            <a:r>
              <a:rPr lang="en-US" sz="2600" dirty="0" smtClean="0"/>
              <a:t>.</a:t>
            </a:r>
            <a:endParaRPr lang="en-US" sz="2600" dirty="0"/>
          </a:p>
          <a:p>
            <a:pPr marL="0" indent="0">
              <a:buNone/>
            </a:pPr>
            <a:r>
              <a:rPr lang="en-US" altLang="zh-CN" sz="3000" dirty="0" smtClean="0"/>
              <a:t>How</a:t>
            </a:r>
            <a:r>
              <a:rPr lang="zh-CN" altLang="en-US" sz="3000" dirty="0" smtClean="0"/>
              <a:t> </a:t>
            </a:r>
            <a:r>
              <a:rPr lang="en-US" altLang="zh-CN" sz="3000" dirty="0" smtClean="0"/>
              <a:t>can</a:t>
            </a:r>
            <a:r>
              <a:rPr lang="zh-CN" altLang="en-US" sz="3000" dirty="0" smtClean="0"/>
              <a:t> </a:t>
            </a:r>
            <a:r>
              <a:rPr lang="en-US" altLang="zh-CN" sz="3000" dirty="0" smtClean="0"/>
              <a:t>we</a:t>
            </a:r>
            <a:r>
              <a:rPr lang="zh-CN" altLang="en-US" sz="3000" dirty="0" smtClean="0"/>
              <a:t> </a:t>
            </a:r>
            <a:r>
              <a:rPr lang="en-US" altLang="zh-CN" sz="3000" dirty="0" smtClean="0"/>
              <a:t>maximize</a:t>
            </a:r>
            <a:r>
              <a:rPr lang="zh-CN" altLang="en-US" sz="3000" dirty="0" smtClean="0"/>
              <a:t> </a:t>
            </a:r>
            <a:r>
              <a:rPr lang="en-US" altLang="zh-CN" sz="3000" dirty="0" smtClean="0"/>
              <a:t>the</a:t>
            </a:r>
            <a:r>
              <a:rPr lang="zh-CN" altLang="en-US" sz="3000" dirty="0" smtClean="0"/>
              <a:t> </a:t>
            </a:r>
            <a:r>
              <a:rPr lang="en-US" altLang="zh-CN" sz="3000" dirty="0" smtClean="0"/>
              <a:t>profit?</a:t>
            </a:r>
            <a:endParaRPr lang="en-US" sz="3000" dirty="0" smtClean="0"/>
          </a:p>
        </p:txBody>
      </p:sp>
    </p:spTree>
    <p:extLst>
      <p:ext uri="{BB962C8B-B14F-4D97-AF65-F5344CB8AC3E}">
        <p14:creationId xmlns:p14="http://schemas.microsoft.com/office/powerpoint/2010/main" val="1313536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s-MX" dirty="0" err="1"/>
              <a:t>Solution</a:t>
            </a:r>
            <a:r>
              <a:rPr lang="es-MX" dirty="0"/>
              <a:t> </a:t>
            </a:r>
            <a:r>
              <a:rPr lang="es-MX" dirty="0" err="1"/>
              <a:t>approach</a:t>
            </a:r>
            <a:r>
              <a:rPr lang="es-MX" dirty="0"/>
              <a:t> (</a:t>
            </a:r>
            <a:r>
              <a:rPr lang="es-MX" dirty="0" err="1"/>
              <a:t>Three</a:t>
            </a:r>
            <a:r>
              <a:rPr lang="es-MX" dirty="0"/>
              <a:t> </a:t>
            </a:r>
            <a:r>
              <a:rPr lang="es-MX" dirty="0" err="1"/>
              <a:t>basic</a:t>
            </a:r>
            <a:r>
              <a:rPr lang="es-MX" dirty="0"/>
              <a:t> </a:t>
            </a:r>
            <a:r>
              <a:rPr lang="es-MX" dirty="0" err="1"/>
              <a:t>questions</a:t>
            </a:r>
            <a:r>
              <a:rPr lang="es-MX" dirty="0"/>
              <a:t>)</a:t>
            </a:r>
            <a:endParaRPr lang="en-US" dirty="0"/>
          </a:p>
        </p:txBody>
      </p:sp>
      <p:sp>
        <p:nvSpPr>
          <p:cNvPr id="3" name="Text Placeholder 2"/>
          <p:cNvSpPr>
            <a:spLocks noGrp="1"/>
          </p:cNvSpPr>
          <p:nvPr>
            <p:ph type="body" sz="quarter" idx="13"/>
          </p:nvPr>
        </p:nvSpPr>
        <p:spPr>
          <a:xfrm>
            <a:off x="76200" y="685800"/>
            <a:ext cx="8835044" cy="5638800"/>
          </a:xfrm>
        </p:spPr>
        <p:txBody>
          <a:bodyPr/>
          <a:lstStyle/>
          <a:p>
            <a:pPr marL="514350" indent="-514350">
              <a:buFont typeface="+mj-lt"/>
              <a:buAutoNum type="arabicPeriod"/>
            </a:pPr>
            <a:endParaRPr lang="es-MX" dirty="0"/>
          </a:p>
          <a:p>
            <a:pPr marL="514350" indent="-514350">
              <a:buFont typeface="+mj-lt"/>
              <a:buAutoNum type="arabicPeriod"/>
            </a:pPr>
            <a:r>
              <a:rPr lang="es-MX" dirty="0" err="1"/>
              <a:t>What</a:t>
            </a:r>
            <a:r>
              <a:rPr lang="es-MX" dirty="0"/>
              <a:t> </a:t>
            </a:r>
            <a:r>
              <a:rPr lang="es-MX" dirty="0" err="1"/>
              <a:t>needs</a:t>
            </a:r>
            <a:r>
              <a:rPr lang="es-MX" dirty="0"/>
              <a:t> to be </a:t>
            </a:r>
            <a:r>
              <a:rPr lang="es-MX" dirty="0" err="1"/>
              <a:t>solved</a:t>
            </a:r>
            <a:r>
              <a:rPr lang="es-MX" dirty="0"/>
              <a:t>? </a:t>
            </a:r>
            <a:r>
              <a:rPr lang="es-MX" dirty="0" err="1"/>
              <a:t>What</a:t>
            </a:r>
            <a:r>
              <a:rPr lang="es-MX" dirty="0"/>
              <a:t> </a:t>
            </a:r>
            <a:r>
              <a:rPr lang="es-MX" dirty="0" err="1"/>
              <a:t>is</a:t>
            </a:r>
            <a:r>
              <a:rPr lang="es-MX" dirty="0"/>
              <a:t> </a:t>
            </a:r>
            <a:r>
              <a:rPr lang="es-MX" dirty="0" err="1"/>
              <a:t>the</a:t>
            </a:r>
            <a:r>
              <a:rPr lang="es-MX" dirty="0"/>
              <a:t> </a:t>
            </a:r>
            <a:r>
              <a:rPr lang="es-MX" dirty="0" err="1"/>
              <a:t>problem</a:t>
            </a:r>
            <a:r>
              <a:rPr lang="es-MX" dirty="0"/>
              <a:t>? </a:t>
            </a:r>
            <a:r>
              <a:rPr lang="es-MX" dirty="0" err="1"/>
              <a:t>What</a:t>
            </a:r>
            <a:r>
              <a:rPr lang="es-MX" dirty="0"/>
              <a:t> are </a:t>
            </a:r>
            <a:r>
              <a:rPr lang="es-MX" dirty="0" err="1"/>
              <a:t>my</a:t>
            </a:r>
            <a:r>
              <a:rPr lang="es-MX" dirty="0"/>
              <a:t> </a:t>
            </a:r>
            <a:r>
              <a:rPr lang="es-MX" dirty="0" err="1"/>
              <a:t>levers</a:t>
            </a:r>
            <a:r>
              <a:rPr lang="en-US" dirty="0"/>
              <a:t>? i.e. </a:t>
            </a:r>
            <a:r>
              <a:rPr lang="es-MX" dirty="0" err="1"/>
              <a:t>What</a:t>
            </a:r>
            <a:r>
              <a:rPr lang="es-MX" dirty="0"/>
              <a:t> are </a:t>
            </a:r>
            <a:r>
              <a:rPr lang="es-MX" dirty="0" err="1"/>
              <a:t>the</a:t>
            </a:r>
            <a:r>
              <a:rPr lang="es-MX" dirty="0"/>
              <a:t> </a:t>
            </a:r>
            <a:r>
              <a:rPr lang="es-MX" b="1" dirty="0" err="1"/>
              <a:t>Decision</a:t>
            </a:r>
            <a:r>
              <a:rPr lang="es-MX" b="1" dirty="0"/>
              <a:t> Variables</a:t>
            </a:r>
            <a:r>
              <a:rPr lang="es-MX" dirty="0"/>
              <a:t>? </a:t>
            </a:r>
            <a:endParaRPr lang="en-US" dirty="0"/>
          </a:p>
          <a:p>
            <a:pPr marL="514350" indent="-514350">
              <a:buFont typeface="+mj-lt"/>
              <a:buAutoNum type="arabicPeriod"/>
            </a:pPr>
            <a:endParaRPr lang="en-US" dirty="0"/>
          </a:p>
        </p:txBody>
      </p:sp>
      <p:pic>
        <p:nvPicPr>
          <p:cNvPr id="4" name="Picture 3"/>
          <p:cNvPicPr>
            <a:picLocks noChangeAspect="1"/>
          </p:cNvPicPr>
          <p:nvPr/>
        </p:nvPicPr>
        <p:blipFill>
          <a:blip r:embed="rId2"/>
          <a:stretch>
            <a:fillRect/>
          </a:stretch>
        </p:blipFill>
        <p:spPr>
          <a:xfrm>
            <a:off x="1921436" y="2166328"/>
            <a:ext cx="4972775" cy="3868712"/>
          </a:xfrm>
          <a:prstGeom prst="rect">
            <a:avLst/>
          </a:prstGeom>
        </p:spPr>
      </p:pic>
    </p:spTree>
    <p:extLst>
      <p:ext uri="{BB962C8B-B14F-4D97-AF65-F5344CB8AC3E}">
        <p14:creationId xmlns:p14="http://schemas.microsoft.com/office/powerpoint/2010/main" val="384917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s-MX" dirty="0" err="1"/>
              <a:t>Solution</a:t>
            </a:r>
            <a:r>
              <a:rPr lang="es-MX" dirty="0"/>
              <a:t> </a:t>
            </a:r>
            <a:r>
              <a:rPr lang="es-MX" dirty="0" err="1"/>
              <a:t>approach</a:t>
            </a:r>
            <a:r>
              <a:rPr lang="es-MX" dirty="0"/>
              <a:t> (</a:t>
            </a:r>
            <a:r>
              <a:rPr lang="es-MX" dirty="0" err="1"/>
              <a:t>Three</a:t>
            </a:r>
            <a:r>
              <a:rPr lang="es-MX" dirty="0"/>
              <a:t> </a:t>
            </a:r>
            <a:r>
              <a:rPr lang="es-MX" dirty="0" err="1"/>
              <a:t>basic</a:t>
            </a:r>
            <a:r>
              <a:rPr lang="es-MX" dirty="0"/>
              <a:t> </a:t>
            </a:r>
            <a:r>
              <a:rPr lang="es-MX" dirty="0" err="1"/>
              <a:t>questions</a:t>
            </a:r>
            <a:r>
              <a:rPr lang="es-MX" dirty="0"/>
              <a:t>)</a:t>
            </a:r>
            <a:endParaRPr lang="en-US" dirty="0"/>
          </a:p>
        </p:txBody>
      </p:sp>
      <p:sp>
        <p:nvSpPr>
          <p:cNvPr id="3" name="Text Placeholder 2"/>
          <p:cNvSpPr>
            <a:spLocks noGrp="1"/>
          </p:cNvSpPr>
          <p:nvPr>
            <p:ph type="body" sz="quarter" idx="13"/>
          </p:nvPr>
        </p:nvSpPr>
        <p:spPr>
          <a:xfrm>
            <a:off x="76200" y="685800"/>
            <a:ext cx="8835044" cy="5638800"/>
          </a:xfrm>
        </p:spPr>
        <p:txBody>
          <a:bodyPr/>
          <a:lstStyle/>
          <a:p>
            <a:pPr marL="514350" indent="-514350">
              <a:buFont typeface="+mj-lt"/>
              <a:buAutoNum type="arabicPeriod"/>
            </a:pPr>
            <a:endParaRPr lang="es-MX" dirty="0"/>
          </a:p>
          <a:p>
            <a:pPr marL="514350" indent="-514350">
              <a:buFont typeface="+mj-lt"/>
              <a:buAutoNum type="arabicPeriod" startAt="2"/>
            </a:pPr>
            <a:r>
              <a:rPr lang="es-MX" dirty="0" err="1"/>
              <a:t>What</a:t>
            </a:r>
            <a:r>
              <a:rPr lang="es-MX" dirty="0"/>
              <a:t> </a:t>
            </a:r>
            <a:r>
              <a:rPr lang="es-MX" dirty="0" err="1"/>
              <a:t>is</a:t>
            </a:r>
            <a:r>
              <a:rPr lang="es-MX" dirty="0"/>
              <a:t> </a:t>
            </a:r>
            <a:r>
              <a:rPr lang="es-MX" dirty="0" err="1"/>
              <a:t>the</a:t>
            </a:r>
            <a:r>
              <a:rPr lang="es-MX" dirty="0"/>
              <a:t> </a:t>
            </a:r>
            <a:r>
              <a:rPr lang="es-MX" dirty="0" err="1"/>
              <a:t>criterion</a:t>
            </a:r>
            <a:r>
              <a:rPr lang="en-US" dirty="0"/>
              <a:t>? How do we </a:t>
            </a:r>
            <a:r>
              <a:rPr lang="en-US" altLang="zh-CN" dirty="0" smtClean="0"/>
              <a:t>evaluate</a:t>
            </a:r>
            <a:r>
              <a:rPr lang="en-US" dirty="0" smtClean="0"/>
              <a:t> </a:t>
            </a:r>
            <a:r>
              <a:rPr lang="en-US" dirty="0"/>
              <a:t>the solutions? i.e. </a:t>
            </a:r>
            <a:r>
              <a:rPr lang="es-MX" dirty="0" err="1"/>
              <a:t>What</a:t>
            </a:r>
            <a:r>
              <a:rPr lang="es-MX" dirty="0"/>
              <a:t> </a:t>
            </a:r>
            <a:r>
              <a:rPr lang="es-MX" dirty="0" err="1"/>
              <a:t>is</a:t>
            </a:r>
            <a:r>
              <a:rPr lang="es-MX" dirty="0"/>
              <a:t> </a:t>
            </a:r>
            <a:r>
              <a:rPr lang="es-MX" dirty="0" err="1"/>
              <a:t>the</a:t>
            </a:r>
            <a:r>
              <a:rPr lang="es-MX" dirty="0"/>
              <a:t> </a:t>
            </a:r>
            <a:r>
              <a:rPr lang="es-MX" b="1" dirty="0" err="1"/>
              <a:t>Objective</a:t>
            </a:r>
            <a:r>
              <a:rPr lang="es-MX" b="1" dirty="0"/>
              <a:t> </a:t>
            </a:r>
            <a:r>
              <a:rPr lang="es-MX" b="1" dirty="0" err="1"/>
              <a:t>Function</a:t>
            </a:r>
            <a:r>
              <a:rPr lang="es-MX" dirty="0"/>
              <a:t>? </a:t>
            </a:r>
            <a:endParaRPr lang="en-US" dirty="0"/>
          </a:p>
          <a:p>
            <a:pPr marL="514350" indent="-514350">
              <a:buFont typeface="+mj-lt"/>
              <a:buAutoNum type="arabicPeriod" startAt="2"/>
            </a:pPr>
            <a:endParaRPr lang="en-US" dirty="0"/>
          </a:p>
        </p:txBody>
      </p:sp>
      <p:pic>
        <p:nvPicPr>
          <p:cNvPr id="5" name="Picture 4"/>
          <p:cNvPicPr>
            <a:picLocks noChangeAspect="1"/>
          </p:cNvPicPr>
          <p:nvPr/>
        </p:nvPicPr>
        <p:blipFill>
          <a:blip r:embed="rId2"/>
          <a:stretch>
            <a:fillRect/>
          </a:stretch>
        </p:blipFill>
        <p:spPr>
          <a:xfrm>
            <a:off x="4642788" y="2559829"/>
            <a:ext cx="3611750" cy="2660564"/>
          </a:xfrm>
          <a:prstGeom prst="rect">
            <a:avLst/>
          </a:prstGeom>
        </p:spPr>
      </p:pic>
      <p:pic>
        <p:nvPicPr>
          <p:cNvPr id="6" name="Picture 5"/>
          <p:cNvPicPr>
            <a:picLocks noChangeAspect="1"/>
          </p:cNvPicPr>
          <p:nvPr/>
        </p:nvPicPr>
        <p:blipFill>
          <a:blip r:embed="rId3"/>
          <a:stretch>
            <a:fillRect/>
          </a:stretch>
        </p:blipFill>
        <p:spPr>
          <a:xfrm>
            <a:off x="724640" y="2559829"/>
            <a:ext cx="3443683" cy="3058421"/>
          </a:xfrm>
          <a:prstGeom prst="rect">
            <a:avLst/>
          </a:prstGeom>
        </p:spPr>
      </p:pic>
    </p:spTree>
    <p:extLst>
      <p:ext uri="{BB962C8B-B14F-4D97-AF65-F5344CB8AC3E}">
        <p14:creationId xmlns:p14="http://schemas.microsoft.com/office/powerpoint/2010/main" val="798588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lIns="0" tIns="0" rIns="0" bIns="0" rtlCol="0" anchor="ctr"/>
      <a:lstStyle>
        <a:defPPr algn="ctr">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9545</TotalTime>
  <Words>2813</Words>
  <Application>Microsoft Office PowerPoint</Application>
  <PresentationFormat>On-screen Show (4:3)</PresentationFormat>
  <Paragraphs>465</Paragraphs>
  <Slides>43</Slides>
  <Notes>6</Notes>
  <HiddenSlides>0</HiddenSlides>
  <MMClips>0</MMClips>
  <ScaleCrop>false</ScaleCrop>
  <HeadingPairs>
    <vt:vector size="8" baseType="variant">
      <vt:variant>
        <vt:lpstr>Fonts Used</vt:lpstr>
      </vt:variant>
      <vt:variant>
        <vt:i4>15</vt:i4>
      </vt:variant>
      <vt:variant>
        <vt:lpstr>Theme</vt:lpstr>
      </vt:variant>
      <vt:variant>
        <vt:i4>1</vt:i4>
      </vt:variant>
      <vt:variant>
        <vt:lpstr>Embedded OLE Servers</vt:lpstr>
      </vt:variant>
      <vt:variant>
        <vt:i4>1</vt:i4>
      </vt:variant>
      <vt:variant>
        <vt:lpstr>Slide Titles</vt:lpstr>
      </vt:variant>
      <vt:variant>
        <vt:i4>43</vt:i4>
      </vt:variant>
    </vt:vector>
  </HeadingPairs>
  <TitlesOfParts>
    <vt:vector size="60" baseType="lpstr">
      <vt:lpstr>CMSS10</vt:lpstr>
      <vt:lpstr>CMSSI10</vt:lpstr>
      <vt:lpstr>Gamond</vt:lpstr>
      <vt:lpstr>ＭＳ Ｐゴシック</vt:lpstr>
      <vt:lpstr>宋体</vt:lpstr>
      <vt:lpstr>Arial</vt:lpstr>
      <vt:lpstr>Book Antiqua</vt:lpstr>
      <vt:lpstr>Calibri</vt:lpstr>
      <vt:lpstr>Calibri Light</vt:lpstr>
      <vt:lpstr>Cambria Math</vt:lpstr>
      <vt:lpstr>Garamond</vt:lpstr>
      <vt:lpstr>Times</vt:lpstr>
      <vt:lpstr>Times New Roman</vt:lpstr>
      <vt:lpstr>Verdana</vt:lpstr>
      <vt:lpstr>Wingdings</vt:lpstr>
      <vt:lpstr>Default Design</vt:lpstr>
      <vt:lpstr>Equation</vt:lpstr>
      <vt:lpstr>PowerPoint Presentation</vt:lpstr>
      <vt:lpstr>About me</vt:lpstr>
      <vt:lpstr>Agenda</vt:lpstr>
      <vt:lpstr>Matrices</vt:lpstr>
      <vt:lpstr>Applications of matrices</vt:lpstr>
      <vt:lpstr>Agenda</vt:lpstr>
      <vt:lpstr>A basic example to wake up </vt:lpstr>
      <vt:lpstr>Solution approach (Three basic questions)</vt:lpstr>
      <vt:lpstr>Solution approach (Three basic questions)</vt:lpstr>
      <vt:lpstr>Solution approach (Three basic questions)</vt:lpstr>
      <vt:lpstr>Formulate a LP</vt:lpstr>
      <vt:lpstr>Formulate a LP</vt:lpstr>
      <vt:lpstr>Agenda</vt:lpstr>
      <vt:lpstr>Linear Programming (LP) – example 1</vt:lpstr>
      <vt:lpstr>Linear Programming (LP) – example 2</vt:lpstr>
      <vt:lpstr>Classic Optimisation Problems</vt:lpstr>
      <vt:lpstr>PowerPoint Presentation</vt:lpstr>
      <vt:lpstr>A standard LP formulation</vt:lpstr>
      <vt:lpstr>LP– General Formulation</vt:lpstr>
      <vt:lpstr>Agenda</vt:lpstr>
      <vt:lpstr>Formulate a LP</vt:lpstr>
      <vt:lpstr>Solving LP Problems: A Graphical Approach</vt:lpstr>
      <vt:lpstr>Solving LP Problems: A Graphical Approach</vt:lpstr>
      <vt:lpstr>Enumerating the Corner Points</vt:lpstr>
      <vt:lpstr>Special Conditions in LP Models</vt:lpstr>
      <vt:lpstr>Algorithmic Approaches</vt:lpstr>
      <vt:lpstr>The essence of the Simplex method</vt:lpstr>
      <vt:lpstr>The essence of the Simplex method</vt:lpstr>
      <vt:lpstr>The Convex Hull</vt:lpstr>
      <vt:lpstr>Agenda</vt:lpstr>
      <vt:lpstr>LP and IP</vt:lpstr>
      <vt:lpstr>Integer Hull Vs Convex Hull</vt:lpstr>
      <vt:lpstr>Modeling with binary variables</vt:lpstr>
      <vt:lpstr>Agenda</vt:lpstr>
      <vt:lpstr>Solution Methods</vt:lpstr>
      <vt:lpstr>Solution Methods</vt:lpstr>
      <vt:lpstr>Branch and Bound</vt:lpstr>
      <vt:lpstr>Agenda</vt:lpstr>
      <vt:lpstr>LP Solvers</vt:lpstr>
      <vt:lpstr>Further Reference </vt:lpstr>
      <vt:lpstr>PowerPoint Presentation</vt:lpstr>
      <vt:lpstr>Classic Optimization Problems</vt:lpstr>
      <vt:lpstr>Supplement: P = NP?</vt:lpstr>
    </vt:vector>
  </TitlesOfParts>
  <Company>CSiT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c:creator>
  <cp:lastModifiedBy>Huan Jin</cp:lastModifiedBy>
  <cp:revision>620</cp:revision>
  <dcterms:created xsi:type="dcterms:W3CDTF">2005-12-08T16:59:15Z</dcterms:created>
  <dcterms:modified xsi:type="dcterms:W3CDTF">2023-02-27T07:42:14Z</dcterms:modified>
</cp:coreProperties>
</file>

<file path=docProps/thumbnail.jpeg>
</file>